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3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775" r:id="rId1"/>
    <p:sldMasterId id="2147483779" r:id="rId2"/>
  </p:sldMasterIdLst>
  <p:notesMasterIdLst>
    <p:notesMasterId r:id="rId78"/>
  </p:notesMasterIdLst>
  <p:handoutMasterIdLst>
    <p:handoutMasterId r:id="rId79"/>
  </p:handoutMasterIdLst>
  <p:sldIdLst>
    <p:sldId id="450" r:id="rId3"/>
    <p:sldId id="688" r:id="rId4"/>
    <p:sldId id="631" r:id="rId5"/>
    <p:sldId id="635" r:id="rId6"/>
    <p:sldId id="642" r:id="rId7"/>
    <p:sldId id="609" r:id="rId8"/>
    <p:sldId id="444" r:id="rId9"/>
    <p:sldId id="636" r:id="rId10"/>
    <p:sldId id="682" r:id="rId11"/>
    <p:sldId id="637" r:id="rId12"/>
    <p:sldId id="638" r:id="rId13"/>
    <p:sldId id="664" r:id="rId14"/>
    <p:sldId id="684" r:id="rId15"/>
    <p:sldId id="665" r:id="rId16"/>
    <p:sldId id="670" r:id="rId17"/>
    <p:sldId id="683" r:id="rId18"/>
    <p:sldId id="686" r:id="rId19"/>
    <p:sldId id="639" r:id="rId20"/>
    <p:sldId id="689" r:id="rId21"/>
    <p:sldId id="640" r:id="rId22"/>
    <p:sldId id="641" r:id="rId23"/>
    <p:sldId id="651" r:id="rId24"/>
    <p:sldId id="652" r:id="rId25"/>
    <p:sldId id="672" r:id="rId26"/>
    <p:sldId id="653" r:id="rId27"/>
    <p:sldId id="671" r:id="rId28"/>
    <p:sldId id="446" r:id="rId29"/>
    <p:sldId id="643" r:id="rId30"/>
    <p:sldId id="644" r:id="rId31"/>
    <p:sldId id="645" r:id="rId32"/>
    <p:sldId id="646" r:id="rId33"/>
    <p:sldId id="654" r:id="rId34"/>
    <p:sldId id="655" r:id="rId35"/>
    <p:sldId id="656" r:id="rId36"/>
    <p:sldId id="657" r:id="rId37"/>
    <p:sldId id="658" r:id="rId38"/>
    <p:sldId id="659" r:id="rId39"/>
    <p:sldId id="660" r:id="rId40"/>
    <p:sldId id="679" r:id="rId41"/>
    <p:sldId id="661" r:id="rId42"/>
    <p:sldId id="681" r:id="rId43"/>
    <p:sldId id="447" r:id="rId44"/>
    <p:sldId id="673" r:id="rId45"/>
    <p:sldId id="647" r:id="rId46"/>
    <p:sldId id="648" r:id="rId47"/>
    <p:sldId id="448" r:id="rId48"/>
    <p:sldId id="650" r:id="rId49"/>
    <p:sldId id="606" r:id="rId50"/>
    <p:sldId id="607" r:id="rId51"/>
    <p:sldId id="608" r:id="rId52"/>
    <p:sldId id="623" r:id="rId53"/>
    <p:sldId id="676" r:id="rId54"/>
    <p:sldId id="674" r:id="rId55"/>
    <p:sldId id="675" r:id="rId56"/>
    <p:sldId id="490" r:id="rId57"/>
    <p:sldId id="624" r:id="rId58"/>
    <p:sldId id="493" r:id="rId59"/>
    <p:sldId id="495" r:id="rId60"/>
    <p:sldId id="628" r:id="rId61"/>
    <p:sldId id="499" r:id="rId62"/>
    <p:sldId id="668" r:id="rId63"/>
    <p:sldId id="669" r:id="rId64"/>
    <p:sldId id="677" r:id="rId65"/>
    <p:sldId id="632" r:id="rId66"/>
    <p:sldId id="604" r:id="rId67"/>
    <p:sldId id="629" r:id="rId68"/>
    <p:sldId id="667" r:id="rId69"/>
    <p:sldId id="556" r:id="rId70"/>
    <p:sldId id="576" r:id="rId71"/>
    <p:sldId id="687" r:id="rId72"/>
    <p:sldId id="685" r:id="rId73"/>
    <p:sldId id="613" r:id="rId74"/>
    <p:sldId id="633" r:id="rId75"/>
    <p:sldId id="634" r:id="rId76"/>
    <p:sldId id="505" r:id="rId77"/>
  </p:sldIdLst>
  <p:sldSz cx="9144000" cy="5143500" type="screen16x9"/>
  <p:notesSz cx="6858000" cy="9144000"/>
  <p:embeddedFontLst>
    <p:embeddedFont>
      <p:font typeface="Calibri" pitchFamily="34" charset="0"/>
      <p:regular r:id="rId80"/>
      <p:bold r:id="rId81"/>
      <p:italic r:id="rId82"/>
      <p:boldItalic r:id="rId83"/>
    </p:embeddedFont>
    <p:embeddedFont>
      <p:font typeface="Permanent Marker" charset="0"/>
      <p:regular r:id="rId84"/>
    </p:embeddedFont>
    <p:embeddedFont>
      <p:font typeface="Georgia" pitchFamily="18" charset="0"/>
      <p:regular r:id="rId85"/>
      <p:bold r:id="rId86"/>
      <p:italic r:id="rId87"/>
      <p:boldItalic r:id="rId88"/>
    </p:embeddedFont>
    <p:embeddedFont>
      <p:font typeface="Amatic SC" charset="-79"/>
      <p:regular r:id="rId89"/>
      <p:bold r:id="rId90"/>
    </p:embeddedFont>
    <p:embeddedFont>
      <p:font typeface="Gill Sans" charset="0"/>
      <p:bold r:id="rId91"/>
    </p:embeddedFont>
    <p:embeddedFont>
      <p:font typeface="Verdana" pitchFamily="34" charset="0"/>
      <p:regular r:id="rId92"/>
      <p:bold r:id="rId93"/>
      <p:italic r:id="rId94"/>
      <p:boldItalic r:id="rId9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l-PC" initials="D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7DD"/>
    <a:srgbClr val="CC6A6A"/>
    <a:srgbClr val="FFFFDD"/>
    <a:srgbClr val="C35151"/>
    <a:srgbClr val="C86060"/>
    <a:srgbClr val="C65A5A"/>
    <a:srgbClr val="CA6868"/>
    <a:srgbClr val="FF6161"/>
    <a:srgbClr val="B9636F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7A751FD-B51C-4689-9062-1242419B709B}">
  <a:tblStyle styleId="{27A751FD-B51C-4689-9062-1242419B709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5472EB7-0862-4500-9166-92AFB3F641EB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77" autoAdjust="0"/>
    <p:restoredTop sz="94660"/>
  </p:normalViewPr>
  <p:slideViewPr>
    <p:cSldViewPr snapToGrid="0">
      <p:cViewPr>
        <p:scale>
          <a:sx n="133" d="100"/>
          <a:sy n="133" d="100"/>
        </p:scale>
        <p:origin x="-198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font" Target="fonts/font5.fntdata"/><Relationship Id="rId89" Type="http://schemas.openxmlformats.org/officeDocument/2006/relationships/font" Target="fonts/font10.fntdata"/><Relationship Id="rId97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handoutMaster" Target="handoutMasters/handoutMaster1.xml"/><Relationship Id="rId87" Type="http://schemas.openxmlformats.org/officeDocument/2006/relationships/font" Target="fonts/font8.fnt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font" Target="fonts/font3.fntdata"/><Relationship Id="rId90" Type="http://schemas.openxmlformats.org/officeDocument/2006/relationships/font" Target="fonts/font11.fntdata"/><Relationship Id="rId95" Type="http://schemas.openxmlformats.org/officeDocument/2006/relationships/font" Target="fonts/font16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font" Target="fonts/font1.fntdata"/><Relationship Id="rId85" Type="http://schemas.openxmlformats.org/officeDocument/2006/relationships/font" Target="fonts/font6.fntdata"/><Relationship Id="rId93" Type="http://schemas.openxmlformats.org/officeDocument/2006/relationships/font" Target="fonts/font14.fntdata"/><Relationship Id="rId98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font" Target="fonts/font4.fntdata"/><Relationship Id="rId88" Type="http://schemas.openxmlformats.org/officeDocument/2006/relationships/font" Target="fonts/font9.fntdata"/><Relationship Id="rId91" Type="http://schemas.openxmlformats.org/officeDocument/2006/relationships/font" Target="fonts/font12.fntdata"/><Relationship Id="rId96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notesMaster" Target="notesMasters/notesMaster1.xml"/><Relationship Id="rId81" Type="http://schemas.openxmlformats.org/officeDocument/2006/relationships/font" Target="fonts/font2.fntdata"/><Relationship Id="rId86" Type="http://schemas.openxmlformats.org/officeDocument/2006/relationships/font" Target="fonts/font7.fntdata"/><Relationship Id="rId94" Type="http://schemas.openxmlformats.org/officeDocument/2006/relationships/font" Target="fonts/font15.fntdata"/><Relationship Id="rId9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1-11T13:05:59.957" idx="1">
    <p:pos x="10" y="10"/>
    <p:text/>
    <p:extLst>
      <p:ext uri="{C676402C-5697-4E1C-873F-D02D1690AC5C}">
        <p15:threadingInfo xmlns=""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1-11T13:05:59.957" idx="2">
    <p:pos x="10" y="10"/>
    <p:text/>
    <p:extLst>
      <p:ext uri="{C676402C-5697-4E1C-873F-D02D1690AC5C}">
        <p15:threadingInfo xmlns="" xmlns:p15="http://schemas.microsoft.com/office/powerpoint/2012/main" timeZoneBias="-6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1-11T13:05:59.957" idx="1">
    <p:pos x="10" y="10"/>
    <p:text/>
    <p:extLst>
      <p:ext uri="{C676402C-5697-4E1C-873F-D02D1690AC5C}">
        <p15:threadingInfo xmlns="" xmlns:p15="http://schemas.microsoft.com/office/powerpoint/2012/main" timeZoneBias="-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l-PL" smtClean="0"/>
              <a:t>aaa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B3F472-BFE7-4B1B-9954-86932F96467D}" type="datetimeFigureOut">
              <a:rPr lang="pl-PL" smtClean="0"/>
              <a:pPr/>
              <a:t>2020-03-17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pl-PL" smtClean="0"/>
              <a:t>sssssss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BE4259-CFB5-4988-8677-2C44AD1BD16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463572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3118007"/>
      </p:ext>
    </p:extLst>
  </p:cSld>
  <p:clrMap bg1="lt1" tx1="dk1" bg2="dk2" tx2="lt2" accent1="accent1" accent2="accent2" accent3="accent3" accent4="accent4" accent5="accent5" accent6="accent6" hlink="hlink" folHlink="folHlink"/>
  <p:hf sldNum="0" hd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5" name="Google Shape;2705;g49d284109a_3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06" name="Google Shape;2706;g49d284109a_3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0" name="Google Shape;2650;g49d284109a_3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1" name="Google Shape;2651;g49d284109a_3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1" name="Google Shape;2661;g49d284109a_3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2" name="Google Shape;2662;g49d284109a_3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7" name="Google Shape;2967;g49d284109a_7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8" name="Google Shape;2968;g49d284109a_7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21649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7" name="Google Shape;2967;g49d284109a_7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8" name="Google Shape;2968;g49d284109a_7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21649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" name="Google Shape;2672;g49d284109a_3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3" name="Google Shape;2673;g49d284109a_3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3" name="Google Shape;2683;g49d284109a_3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4" name="Google Shape;2684;g49d284109a_3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" name="Google Shape;3031;g49d284109a_7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2" name="Google Shape;3032;g49d284109a_7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0" name="Google Shape;3050;g49d284109a_7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1" name="Google Shape;3051;g49d284109a_7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" name="Google Shape;3061;g49d284109a_7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2" name="Google Shape;3062;g49d284109a_7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4" name="Google Shape;2814;g49d284109a_3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15" name="Google Shape;2815;g49d284109a_3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2793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5" name="Google Shape;2705;g49d284109a_3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06" name="Google Shape;2706;g49d284109a_3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5" name="Google Shape;3085;g49d284109a_7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6" name="Google Shape;3086;g49d284109a_7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5" name="Google Shape;3085;g49d284109a_7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6" name="Google Shape;3086;g49d284109a_7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5" name="Google Shape;3085;g49d284109a_7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6" name="Google Shape;3086;g49d284109a_7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3" name="Google Shape;3893;g4a74e0c3f0_2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4" name="Google Shape;3894;g4a74e0c3f0_2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3" name="Google Shape;3893;g4a74e0c3f0_2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4" name="Google Shape;3894;g4a74e0c3f0_2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47316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" name="Google Shape;3502;g1fed968d0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3" name="Google Shape;3503;g1fed968d0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9" name="Google Shape;3659;g420d257d5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0" name="Google Shape;3660;g420d257d5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0" name="Google Shape;3120;g49d284109a_7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1" name="Google Shape;3121;g49d284109a_7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5" name="Google Shape;2705;g49d284109a_3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06" name="Google Shape;2706;g49d284109a_3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5617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9" name="Google Shape;2639;g49d284109a_3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0" name="Google Shape;2640;g49d284109a_3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9" name="Google Shape;2639;g49d284109a_3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0" name="Google Shape;2640;g49d284109a_3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5" name="Google Shape;2995;g49d284109a_7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6" name="Google Shape;2996;g49d284109a_7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0586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5" name="Google Shape;2995;g49d284109a_7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6" name="Google Shape;2996;g49d284109a_7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0586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7" name="Google Shape;3817;g4a74e0c3f0_2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8" name="Google Shape;3818;g4a74e0c3f0_2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7765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9" name="Google Shape;3009;g49d284109a_7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0" name="Google Shape;3010;g49d284109a_7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0711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ajd tytułowy" type="title">
  <p:cSld name="TITLE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73"/>
          <p:cNvSpPr txBox="1">
            <a:spLocks noGrp="1"/>
          </p:cNvSpPr>
          <p:nvPr>
            <p:ph type="ctrTitle"/>
          </p:nvPr>
        </p:nvSpPr>
        <p:spPr>
          <a:xfrm>
            <a:off x="685800" y="1597834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4" name="Google Shape;394;p73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5" name="Google Shape;395;p73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6" name="Google Shape;396;p73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7" name="Google Shape;397;p73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Font typeface="Arial"/>
              <a:buNone/>
              <a:defRPr sz="10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Font typeface="Arial"/>
              <a:buNone/>
              <a:defRPr sz="10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Font typeface="Arial"/>
              <a:buNone/>
              <a:defRPr sz="10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Font typeface="Arial"/>
              <a:buNone/>
              <a:defRPr sz="10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Font typeface="Arial"/>
              <a:buNone/>
              <a:defRPr sz="10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Font typeface="Arial"/>
              <a:buNone/>
              <a:defRPr sz="10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Font typeface="Arial"/>
              <a:buNone/>
              <a:defRPr sz="10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Font typeface="Arial"/>
              <a:buNone/>
              <a:defRPr sz="10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Font typeface="Arial"/>
              <a:buNone/>
              <a:defRPr sz="10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tekst pionowy" type="vertTx">
  <p:cSld name="VERTICAL_TEXT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20"/>
          <p:cNvSpPr txBox="1">
            <a:spLocks noGrp="1"/>
          </p:cNvSpPr>
          <p:nvPr>
            <p:ph type="title"/>
          </p:nvPr>
        </p:nvSpPr>
        <p:spPr>
          <a:xfrm>
            <a:off x="609600" y="4763"/>
            <a:ext cx="8150100" cy="10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120"/>
          <p:cNvSpPr txBox="1">
            <a:spLocks noGrp="1"/>
          </p:cNvSpPr>
          <p:nvPr>
            <p:ph type="body" idx="1"/>
          </p:nvPr>
        </p:nvSpPr>
        <p:spPr>
          <a:xfrm rot="5400000">
            <a:off x="2991900" y="-1178850"/>
            <a:ext cx="3392100" cy="81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/>
          <a:lstStyle>
            <a:lvl1pPr marL="457200" lvl="0" indent="-228600" algn="l" rtl="0">
              <a:spcBef>
                <a:spcPts val="7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55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82" name="Google Shape;682;p120"/>
          <p:cNvSpPr txBox="1">
            <a:spLocks noGrp="1"/>
          </p:cNvSpPr>
          <p:nvPr>
            <p:ph type="sldNum" idx="12"/>
          </p:nvPr>
        </p:nvSpPr>
        <p:spPr>
          <a:xfrm>
            <a:off x="8001000" y="171450"/>
            <a:ext cx="834900" cy="2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pionowy i tekst" type="vertTitleAndTx">
  <p:cSld name="VERTICAL_TITLE_AND_VERTICAL_TEXT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121"/>
          <p:cNvSpPr txBox="1">
            <a:spLocks noGrp="1"/>
          </p:cNvSpPr>
          <p:nvPr>
            <p:ph type="title"/>
          </p:nvPr>
        </p:nvSpPr>
        <p:spPr>
          <a:xfrm rot="5400000">
            <a:off x="5450100" y="1279463"/>
            <a:ext cx="4587600" cy="20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121"/>
          <p:cNvSpPr txBox="1">
            <a:spLocks noGrp="1"/>
          </p:cNvSpPr>
          <p:nvPr>
            <p:ph type="body" idx="1"/>
          </p:nvPr>
        </p:nvSpPr>
        <p:spPr>
          <a:xfrm rot="5400000">
            <a:off x="1297050" y="-682837"/>
            <a:ext cx="4587600" cy="59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/>
          <a:lstStyle>
            <a:lvl1pPr marL="457200" lvl="0" indent="-228600" algn="l" rtl="0">
              <a:spcBef>
                <a:spcPts val="7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55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6" name="Google Shape;686;p121"/>
          <p:cNvSpPr txBox="1">
            <a:spLocks noGrp="1"/>
          </p:cNvSpPr>
          <p:nvPr>
            <p:ph type="sldNum" idx="12"/>
          </p:nvPr>
        </p:nvSpPr>
        <p:spPr>
          <a:xfrm>
            <a:off x="8001000" y="171450"/>
            <a:ext cx="834900" cy="2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sty" type="blank">
  <p:cSld name="BLANK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111"/>
          <p:cNvSpPr txBox="1">
            <a:spLocks noGrp="1"/>
          </p:cNvSpPr>
          <p:nvPr>
            <p:ph type="sldNum" idx="12"/>
          </p:nvPr>
        </p:nvSpPr>
        <p:spPr>
          <a:xfrm>
            <a:off x="8001000" y="171450"/>
            <a:ext cx="834900" cy="2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ajd tytułowy" type="title">
  <p:cSld name="TITLE"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12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4" name="Google Shape;644;p112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/>
          <a:lstStyle>
            <a:lvl1pPr lvl="0" algn="ctr" rtl="0">
              <a:spcBef>
                <a:spcPts val="700"/>
              </a:spcBef>
              <a:spcAft>
                <a:spcPts val="0"/>
              </a:spcAft>
              <a:buSzPts val="2900"/>
              <a:buNone/>
              <a:defRPr/>
            </a:lvl1pPr>
            <a:lvl2pPr lvl="1" algn="ctr" rtl="0">
              <a:spcBef>
                <a:spcPts val="550"/>
              </a:spcBef>
              <a:spcAft>
                <a:spcPts val="0"/>
              </a:spcAft>
              <a:buSzPts val="2600"/>
              <a:buNone/>
              <a:defRPr/>
            </a:lvl2pPr>
            <a:lvl3pPr lvl="2" algn="ctr" rtl="0">
              <a:spcBef>
                <a:spcPts val="500"/>
              </a:spcBef>
              <a:spcAft>
                <a:spcPts val="0"/>
              </a:spcAft>
              <a:buSzPts val="2300"/>
              <a:buNone/>
              <a:defRPr/>
            </a:lvl3pPr>
            <a:lvl4pPr lvl="3" algn="ctr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algn="ctr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algn="ctr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algn="ctr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algn="ctr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algn="ctr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645" name="Google Shape;645;p112"/>
          <p:cNvSpPr txBox="1">
            <a:spLocks noGrp="1"/>
          </p:cNvSpPr>
          <p:nvPr>
            <p:ph type="sldNum" idx="12"/>
          </p:nvPr>
        </p:nvSpPr>
        <p:spPr>
          <a:xfrm>
            <a:off x="8001000" y="171450"/>
            <a:ext cx="834900" cy="2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zawartość" type="obj">
  <p:cSld name="OBJECT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13"/>
          <p:cNvSpPr txBox="1">
            <a:spLocks noGrp="1"/>
          </p:cNvSpPr>
          <p:nvPr>
            <p:ph type="title"/>
          </p:nvPr>
        </p:nvSpPr>
        <p:spPr>
          <a:xfrm>
            <a:off x="609600" y="4763"/>
            <a:ext cx="8150100" cy="10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8" name="Google Shape;648;p113"/>
          <p:cNvSpPr txBox="1">
            <a:spLocks noGrp="1"/>
          </p:cNvSpPr>
          <p:nvPr>
            <p:ph type="body" idx="1"/>
          </p:nvPr>
        </p:nvSpPr>
        <p:spPr>
          <a:xfrm>
            <a:off x="612775" y="1200150"/>
            <a:ext cx="8150100" cy="33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/>
          <a:lstStyle>
            <a:lvl1pPr marL="457200" lvl="0" indent="-228600" algn="l" rtl="0">
              <a:spcBef>
                <a:spcPts val="7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55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9" name="Google Shape;649;p113"/>
          <p:cNvSpPr txBox="1">
            <a:spLocks noGrp="1"/>
          </p:cNvSpPr>
          <p:nvPr>
            <p:ph type="sldNum" idx="12"/>
          </p:nvPr>
        </p:nvSpPr>
        <p:spPr>
          <a:xfrm>
            <a:off x="8001000" y="171450"/>
            <a:ext cx="834900" cy="2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główek sekcji" type="secHead">
  <p:cSld name="SECTION_HEADER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114"/>
          <p:cNvSpPr txBox="1">
            <a:spLocks noGrp="1"/>
          </p:cNvSpPr>
          <p:nvPr>
            <p:ph type="title"/>
          </p:nvPr>
        </p:nvSpPr>
        <p:spPr>
          <a:xfrm>
            <a:off x="722313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2" name="Google Shape;652;p114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/>
          <a:lstStyle>
            <a:lvl1pPr marL="457200" lvl="0" indent="-228600" algn="l" rtl="0">
              <a:spcBef>
                <a:spcPts val="7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228600" algn="l" rtl="0">
              <a:spcBef>
                <a:spcPts val="550"/>
              </a:spcBef>
              <a:spcAft>
                <a:spcPts val="0"/>
              </a:spcAft>
              <a:buSzPts val="1800"/>
              <a:buNone/>
              <a:defRPr sz="1800"/>
            </a:lvl2pPr>
            <a:lvl3pPr marL="1371600" lvl="2" indent="-228600" algn="l" rtl="0"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3pPr>
            <a:lvl4pPr marL="1828800" lvl="3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4pPr>
            <a:lvl5pPr marL="2286000" lvl="4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5pPr>
            <a:lvl6pPr marL="2743200" lvl="5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6pPr>
            <a:lvl7pPr marL="3200400" lvl="6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7pPr>
            <a:lvl8pPr marL="3657600" lvl="7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8pPr>
            <a:lvl9pPr marL="4114800" lvl="8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53" name="Google Shape;653;p114"/>
          <p:cNvSpPr txBox="1">
            <a:spLocks noGrp="1"/>
          </p:cNvSpPr>
          <p:nvPr>
            <p:ph type="sldNum" idx="12"/>
          </p:nvPr>
        </p:nvSpPr>
        <p:spPr>
          <a:xfrm>
            <a:off x="8001000" y="171450"/>
            <a:ext cx="834900" cy="2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wa elementy zawartości" type="twoObj">
  <p:cSld name="TWO_OBJECTS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115"/>
          <p:cNvSpPr txBox="1">
            <a:spLocks noGrp="1"/>
          </p:cNvSpPr>
          <p:nvPr>
            <p:ph type="title"/>
          </p:nvPr>
        </p:nvSpPr>
        <p:spPr>
          <a:xfrm>
            <a:off x="609600" y="4763"/>
            <a:ext cx="8150100" cy="10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115"/>
          <p:cNvSpPr txBox="1">
            <a:spLocks noGrp="1"/>
          </p:cNvSpPr>
          <p:nvPr>
            <p:ph type="body" idx="1"/>
          </p:nvPr>
        </p:nvSpPr>
        <p:spPr>
          <a:xfrm>
            <a:off x="612775" y="1200150"/>
            <a:ext cx="3999000" cy="33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/>
          <a:lstStyle>
            <a:lvl1pPr marL="457200" lvl="0" indent="-228600" algn="l" rtl="0">
              <a:spcBef>
                <a:spcPts val="700"/>
              </a:spcBef>
              <a:spcAft>
                <a:spcPts val="0"/>
              </a:spcAft>
              <a:buSzPts val="1400"/>
              <a:buNone/>
              <a:defRPr sz="2800"/>
            </a:lvl1pPr>
            <a:lvl2pPr marL="914400" lvl="1" indent="-228600" algn="l" rtl="0">
              <a:spcBef>
                <a:spcPts val="550"/>
              </a:spcBef>
              <a:spcAft>
                <a:spcPts val="0"/>
              </a:spcAft>
              <a:buSzPts val="1400"/>
              <a:buNone/>
              <a:defRPr sz="2400"/>
            </a:lvl2pPr>
            <a:lvl3pPr marL="1371600" lvl="2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/>
            </a:lvl3pPr>
            <a:lvl4pPr marL="1828800" lvl="3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1800"/>
            </a:lvl4pPr>
            <a:lvl5pPr marL="2286000" lvl="4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1800"/>
            </a:lvl5pPr>
            <a:lvl6pPr marL="2743200" lvl="5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1800"/>
            </a:lvl6pPr>
            <a:lvl7pPr marL="3200400" lvl="6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1800"/>
            </a:lvl7pPr>
            <a:lvl8pPr marL="3657600" lvl="7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1800"/>
            </a:lvl8pPr>
            <a:lvl9pPr marL="4114800" lvl="8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657" name="Google Shape;657;p115"/>
          <p:cNvSpPr txBox="1">
            <a:spLocks noGrp="1"/>
          </p:cNvSpPr>
          <p:nvPr>
            <p:ph type="body" idx="2"/>
          </p:nvPr>
        </p:nvSpPr>
        <p:spPr>
          <a:xfrm>
            <a:off x="4764088" y="1200150"/>
            <a:ext cx="3999000" cy="33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/>
          <a:lstStyle>
            <a:lvl1pPr marL="457200" lvl="0" indent="-228600" algn="l" rtl="0">
              <a:spcBef>
                <a:spcPts val="700"/>
              </a:spcBef>
              <a:spcAft>
                <a:spcPts val="0"/>
              </a:spcAft>
              <a:buSzPts val="1400"/>
              <a:buNone/>
              <a:defRPr sz="2800"/>
            </a:lvl1pPr>
            <a:lvl2pPr marL="914400" lvl="1" indent="-228600" algn="l" rtl="0">
              <a:spcBef>
                <a:spcPts val="550"/>
              </a:spcBef>
              <a:spcAft>
                <a:spcPts val="0"/>
              </a:spcAft>
              <a:buSzPts val="1400"/>
              <a:buNone/>
              <a:defRPr sz="2400"/>
            </a:lvl2pPr>
            <a:lvl3pPr marL="1371600" lvl="2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/>
            </a:lvl3pPr>
            <a:lvl4pPr marL="1828800" lvl="3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1800"/>
            </a:lvl4pPr>
            <a:lvl5pPr marL="2286000" lvl="4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1800"/>
            </a:lvl5pPr>
            <a:lvl6pPr marL="2743200" lvl="5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1800"/>
            </a:lvl6pPr>
            <a:lvl7pPr marL="3200400" lvl="6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1800"/>
            </a:lvl7pPr>
            <a:lvl8pPr marL="3657600" lvl="7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1800"/>
            </a:lvl8pPr>
            <a:lvl9pPr marL="4114800" lvl="8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58" name="Google Shape;658;p115"/>
          <p:cNvSpPr txBox="1">
            <a:spLocks noGrp="1"/>
          </p:cNvSpPr>
          <p:nvPr>
            <p:ph type="sldNum" idx="12"/>
          </p:nvPr>
        </p:nvSpPr>
        <p:spPr>
          <a:xfrm>
            <a:off x="8001000" y="171450"/>
            <a:ext cx="834900" cy="2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ównanie" userDrawn="1">
  <p:cSld name="TWO_OBJECTS_WITH_TEXT"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116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/>
          <a:lstStyle>
            <a:lvl1pPr marL="457200" lvl="0" indent="-228600" algn="l" rtl="0">
              <a:spcBef>
                <a:spcPts val="70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 rtl="0">
              <a:spcBef>
                <a:spcPts val="55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 rtl="0"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 rtl="0"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 rtl="0"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 rtl="0"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 rtl="0"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 rtl="0"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 rtl="0"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662" name="Google Shape;662;p116"/>
          <p:cNvSpPr txBox="1">
            <a:spLocks noGrp="1"/>
          </p:cNvSpPr>
          <p:nvPr>
            <p:ph type="body" idx="2"/>
          </p:nvPr>
        </p:nvSpPr>
        <p:spPr>
          <a:xfrm>
            <a:off x="457200" y="2238579"/>
            <a:ext cx="4040100" cy="569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/>
          <a:lstStyle>
            <a:lvl1pPr marL="457200" lvl="0" indent="-228600" algn="l" rtl="0">
              <a:spcBef>
                <a:spcPts val="7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228600" algn="l" rtl="0">
              <a:spcBef>
                <a:spcPts val="550"/>
              </a:spcBef>
              <a:spcAft>
                <a:spcPts val="0"/>
              </a:spcAft>
              <a:buSzPts val="1400"/>
              <a:buNone/>
              <a:defRPr sz="2000"/>
            </a:lvl2pPr>
            <a:lvl3pPr marL="1371600" lvl="2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800"/>
            </a:lvl3pPr>
            <a:lvl4pPr marL="1828800" lvl="3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1600"/>
            </a:lvl4pPr>
            <a:lvl5pPr marL="2286000" lvl="4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1600"/>
            </a:lvl5pPr>
            <a:lvl6pPr marL="2743200" lvl="5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1600"/>
            </a:lvl6pPr>
            <a:lvl7pPr marL="3200400" lvl="6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1600"/>
            </a:lvl7pPr>
            <a:lvl8pPr marL="3657600" lvl="7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1600"/>
            </a:lvl8pPr>
            <a:lvl9pPr marL="4114800" lvl="8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1600"/>
            </a:lvl9pPr>
          </a:lstStyle>
          <a:p>
            <a:endParaRPr dirty="0"/>
          </a:p>
        </p:txBody>
      </p:sp>
      <p:sp>
        <p:nvSpPr>
          <p:cNvPr id="663" name="Google Shape;663;p116"/>
          <p:cNvSpPr txBox="1">
            <a:spLocks noGrp="1"/>
          </p:cNvSpPr>
          <p:nvPr>
            <p:ph type="body" idx="3"/>
          </p:nvPr>
        </p:nvSpPr>
        <p:spPr>
          <a:xfrm>
            <a:off x="4645025" y="1151335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/>
          <a:lstStyle>
            <a:lvl1pPr marL="457200" lvl="0" indent="-228600" algn="l" rtl="0">
              <a:spcBef>
                <a:spcPts val="70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 rtl="0">
              <a:spcBef>
                <a:spcPts val="55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 rtl="0"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 rtl="0"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 rtl="0"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 rtl="0"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 rtl="0"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 rtl="0"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 rtl="0"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64" name="Google Shape;664;p116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/>
          <a:lstStyle>
            <a:lvl1pPr marL="457200" lvl="0" indent="-228600" algn="l" rtl="0">
              <a:spcBef>
                <a:spcPts val="7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228600" algn="l" rtl="0">
              <a:spcBef>
                <a:spcPts val="550"/>
              </a:spcBef>
              <a:spcAft>
                <a:spcPts val="0"/>
              </a:spcAft>
              <a:buSzPts val="1400"/>
              <a:buNone/>
              <a:defRPr sz="2000"/>
            </a:lvl2pPr>
            <a:lvl3pPr marL="1371600" lvl="2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800"/>
            </a:lvl3pPr>
            <a:lvl4pPr marL="1828800" lvl="3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1600"/>
            </a:lvl4pPr>
            <a:lvl5pPr marL="2286000" lvl="4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1600"/>
            </a:lvl5pPr>
            <a:lvl6pPr marL="2743200" lvl="5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1600"/>
            </a:lvl6pPr>
            <a:lvl7pPr marL="3200400" lvl="6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1600"/>
            </a:lvl7pPr>
            <a:lvl8pPr marL="3657600" lvl="7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1600"/>
            </a:lvl8pPr>
            <a:lvl9pPr marL="4114800" lvl="8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1600"/>
            </a:lvl9pPr>
          </a:lstStyle>
          <a:p>
            <a:endParaRPr/>
          </a:p>
        </p:txBody>
      </p:sp>
      <p:sp>
        <p:nvSpPr>
          <p:cNvPr id="665" name="Google Shape;665;p116"/>
          <p:cNvSpPr txBox="1">
            <a:spLocks noGrp="1"/>
          </p:cNvSpPr>
          <p:nvPr>
            <p:ph type="sldNum" idx="12"/>
          </p:nvPr>
        </p:nvSpPr>
        <p:spPr>
          <a:xfrm>
            <a:off x="8001000" y="171450"/>
            <a:ext cx="834900" cy="2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10" name="Google Shape;662;p116"/>
          <p:cNvSpPr txBox="1">
            <a:spLocks noGrp="1"/>
          </p:cNvSpPr>
          <p:nvPr>
            <p:ph type="body" idx="13"/>
          </p:nvPr>
        </p:nvSpPr>
        <p:spPr>
          <a:xfrm>
            <a:off x="609600" y="2390979"/>
            <a:ext cx="4040100" cy="569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/>
          <a:lstStyle>
            <a:lvl1pPr marL="457200" lvl="0" indent="-228600" algn="l" rtl="0">
              <a:spcBef>
                <a:spcPts val="7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228600" algn="l" rtl="0">
              <a:spcBef>
                <a:spcPts val="550"/>
              </a:spcBef>
              <a:spcAft>
                <a:spcPts val="0"/>
              </a:spcAft>
              <a:buSzPts val="1400"/>
              <a:buNone/>
              <a:defRPr sz="2000"/>
            </a:lvl2pPr>
            <a:lvl3pPr marL="1371600" lvl="2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800"/>
            </a:lvl3pPr>
            <a:lvl4pPr marL="1828800" lvl="3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1600"/>
            </a:lvl4pPr>
            <a:lvl5pPr marL="2286000" lvl="4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1600"/>
            </a:lvl5pPr>
            <a:lvl6pPr marL="2743200" lvl="5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1600"/>
            </a:lvl6pPr>
            <a:lvl7pPr marL="3200400" lvl="6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1600"/>
            </a:lvl7pPr>
            <a:lvl8pPr marL="3657600" lvl="7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1600"/>
            </a:lvl8pPr>
            <a:lvl9pPr marL="4114800" lvl="8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1600"/>
            </a:lvl9pPr>
          </a:lstStyle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awartość z podpisem" userDrawn="1">
  <p:cSld name="OBJECT_WITH_CAPTION_TEXT">
    <p:bg>
      <p:bgPr>
        <a:solidFill>
          <a:srgbClr val="FFF7DD"/>
        </a:solidFill>
        <a:effectLst/>
      </p:bgPr>
    </p:bg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 userDrawn="1"/>
        </p:nvSpPr>
        <p:spPr>
          <a:xfrm>
            <a:off x="2370221" y="4559968"/>
            <a:ext cx="6773779" cy="469232"/>
          </a:xfrm>
          <a:prstGeom prst="rect">
            <a:avLst/>
          </a:prstGeom>
          <a:solidFill>
            <a:srgbClr val="437428"/>
          </a:solidFill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4" name="Google Shape;668;p117"/>
          <p:cNvSpPr txBox="1">
            <a:spLocks noGrp="1"/>
          </p:cNvSpPr>
          <p:nvPr>
            <p:ph type="sldNum" idx="12"/>
          </p:nvPr>
        </p:nvSpPr>
        <p:spPr>
          <a:xfrm>
            <a:off x="724988" y="4652834"/>
            <a:ext cx="834900" cy="2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2200" b="1">
                <a:solidFill>
                  <a:srgbClr val="EEECE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/>
                <a:sym typeface="Times New Roman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fld id="{00000000-1234-1234-1234-123412341234}" type="slidenum">
              <a:rPr lang="pl" smtClean="0"/>
              <a:pPr/>
              <a:t>‹#›</a:t>
            </a:fld>
            <a:endParaRPr lang="pl" dirty="0"/>
          </a:p>
        </p:txBody>
      </p:sp>
      <p:sp>
        <p:nvSpPr>
          <p:cNvPr id="7" name="Google Shape;668;p117"/>
          <p:cNvSpPr txBox="1">
            <a:spLocks/>
          </p:cNvSpPr>
          <p:nvPr userDrawn="1"/>
        </p:nvSpPr>
        <p:spPr>
          <a:xfrm>
            <a:off x="8001000" y="171450"/>
            <a:ext cx="834900" cy="2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 i="0" u="none" strike="noStrike" cap="none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 i="0" u="none" strike="noStrike" cap="none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 i="0" u="none" strike="noStrike" cap="none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 i="0" u="none" strike="noStrike" cap="none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 i="0" u="none" strike="noStrike" cap="none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 i="0" u="none" strike="noStrike" cap="none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 i="0" u="none" strike="noStrike" cap="none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 i="0" u="none" strike="noStrike" cap="none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 i="0" u="none" strike="noStrike" cap="none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fld id="{00000000-1234-1234-1234-123412341234}" type="slidenum">
              <a:rPr lang="pl" smtClean="0"/>
              <a:pPr/>
              <a:t>‹#›</a:t>
            </a:fld>
            <a:endParaRPr lang="pl"/>
          </a:p>
        </p:txBody>
      </p:sp>
      <p:sp>
        <p:nvSpPr>
          <p:cNvPr id="12" name="pole tekstowe 11"/>
          <p:cNvSpPr txBox="1"/>
          <p:nvPr userDrawn="1"/>
        </p:nvSpPr>
        <p:spPr>
          <a:xfrm>
            <a:off x="3089365" y="4628557"/>
            <a:ext cx="55059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 smtClean="0">
                <a:solidFill>
                  <a:srgbClr val="FFF7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Zespół</a:t>
            </a:r>
            <a:r>
              <a:rPr lang="pl-PL" sz="1400" b="1" baseline="0" dirty="0" smtClean="0">
                <a:solidFill>
                  <a:srgbClr val="FFF7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Szkół Agrotechniczno-Ekonomicznych w Weryni</a:t>
            </a:r>
            <a:endParaRPr lang="pl-PL" sz="1400" b="1" dirty="0">
              <a:solidFill>
                <a:srgbClr val="FFF7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az z podpisem" type="picTx">
  <p:cSld name="PICTURE_WITH_CAPTION_TEXT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119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119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/>
          <a:lstStyle>
            <a:lvl1pPr marR="0" lvl="0" algn="l" rtl="0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  <a:defRPr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5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7" name="Google Shape;677;p119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/>
          <a:lstStyle>
            <a:lvl1pPr marL="457200" lvl="0" indent="-228600" algn="l" rtl="0">
              <a:spcBef>
                <a:spcPts val="7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 rtl="0">
              <a:spcBef>
                <a:spcPts val="55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 rtl="0"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 rtl="0"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 rtl="0"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 rtl="0"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 rtl="0"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 rtl="0"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 rtl="0"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78" name="Google Shape;678;p119"/>
          <p:cNvSpPr txBox="1">
            <a:spLocks noGrp="1"/>
          </p:cNvSpPr>
          <p:nvPr>
            <p:ph type="sldNum" idx="12"/>
          </p:nvPr>
        </p:nvSpPr>
        <p:spPr>
          <a:xfrm>
            <a:off x="8001000" y="171450"/>
            <a:ext cx="834900" cy="2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7CE88"/>
            </a:gs>
            <a:gs pos="100000">
              <a:srgbClr val="768F4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72"/>
          <p:cNvSpPr txBox="1">
            <a:spLocks noGrp="1"/>
          </p:cNvSpPr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8" name="Google Shape;388;p7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9" name="Google Shape;389;p72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0" name="Google Shape;390;p72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1" name="Google Shape;391;p72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Font typeface="Arial"/>
              <a:buNone/>
              <a:defRPr sz="10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Font typeface="Arial"/>
              <a:buNone/>
              <a:defRPr sz="10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Font typeface="Arial"/>
              <a:buNone/>
              <a:defRPr sz="10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Font typeface="Arial"/>
              <a:buNone/>
              <a:defRPr sz="10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Font typeface="Arial"/>
              <a:buNone/>
              <a:defRPr sz="10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Font typeface="Arial"/>
              <a:buNone/>
              <a:defRPr sz="10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Font typeface="Arial"/>
              <a:buNone/>
              <a:defRPr sz="10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Font typeface="Arial"/>
              <a:buNone/>
              <a:defRPr sz="10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Font typeface="Arial"/>
              <a:buNone/>
              <a:defRPr sz="10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push dir="r"/>
      </p:transition>
    </mc:Choice>
    <mc:Fallback xmlns="">
      <p:transition spd="slow">
        <p:fade/>
      </p:transition>
    </mc:Fallback>
  </mc:AlternateConten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110"/>
          <p:cNvSpPr/>
          <p:nvPr/>
        </p:nvSpPr>
        <p:spPr>
          <a:xfrm>
            <a:off x="0" y="4477941"/>
            <a:ext cx="9144000" cy="665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110"/>
          <p:cNvSpPr/>
          <p:nvPr/>
        </p:nvSpPr>
        <p:spPr>
          <a:xfrm>
            <a:off x="-9525" y="4539853"/>
            <a:ext cx="2249400" cy="534600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110"/>
          <p:cNvSpPr/>
          <p:nvPr/>
        </p:nvSpPr>
        <p:spPr>
          <a:xfrm>
            <a:off x="2359025" y="4532710"/>
            <a:ext cx="6785100" cy="535800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110"/>
          <p:cNvSpPr txBox="1">
            <a:spLocks noGrp="1"/>
          </p:cNvSpPr>
          <p:nvPr>
            <p:ph type="title"/>
          </p:nvPr>
        </p:nvSpPr>
        <p:spPr>
          <a:xfrm>
            <a:off x="609600" y="4763"/>
            <a:ext cx="8150100" cy="10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EEECE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EEECE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EEECE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EEECE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EEECE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EEECE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EEECE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EEECE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EEECE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6" name="Google Shape;636;p110"/>
          <p:cNvSpPr txBox="1">
            <a:spLocks noGrp="1"/>
          </p:cNvSpPr>
          <p:nvPr>
            <p:ph type="body" idx="1"/>
          </p:nvPr>
        </p:nvSpPr>
        <p:spPr>
          <a:xfrm>
            <a:off x="612775" y="1200150"/>
            <a:ext cx="8150100" cy="33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/>
          <a:lstStyle>
            <a:lvl1pPr marL="457200" marR="0" lvl="0" indent="-228600" algn="l" rtl="0">
              <a:spcBef>
                <a:spcPts val="70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550"/>
              </a:spcBef>
              <a:spcAft>
                <a:spcPts val="0"/>
              </a:spcAft>
              <a:buSzPts val="1400"/>
              <a:buNone/>
              <a:defRPr sz="2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7" name="Google Shape;637;p110"/>
          <p:cNvSpPr txBox="1"/>
          <p:nvPr/>
        </p:nvSpPr>
        <p:spPr>
          <a:xfrm>
            <a:off x="76200" y="4551760"/>
            <a:ext cx="2055900" cy="5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110"/>
          <p:cNvSpPr txBox="1"/>
          <p:nvPr/>
        </p:nvSpPr>
        <p:spPr>
          <a:xfrm>
            <a:off x="2085975" y="177403"/>
            <a:ext cx="586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110"/>
          <p:cNvSpPr txBox="1">
            <a:spLocks noGrp="1"/>
          </p:cNvSpPr>
          <p:nvPr>
            <p:ph type="sldNum" idx="12"/>
          </p:nvPr>
        </p:nvSpPr>
        <p:spPr>
          <a:xfrm>
            <a:off x="8001000" y="171450"/>
            <a:ext cx="834900" cy="2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400"/>
              <a:buFont typeface="Times New Roman"/>
              <a:buNone/>
              <a:defRPr sz="1400" b="1">
                <a:solidFill>
                  <a:srgbClr val="EEECE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1" r:id="rId7"/>
    <p:sldLayoutId id="2147483752" r:id="rId8"/>
    <p:sldLayoutId id="2147483753" r:id="rId9"/>
    <p:sldLayoutId id="2147483754" r:id="rId10"/>
  </p:sldLayoutIdLst>
  <mc:AlternateContent xmlns:mc="http://schemas.openxmlformats.org/markup-compatibility/2006" xmlns:p14="http://schemas.microsoft.com/office/powerpoint/2010/main">
    <mc:Choice Requires="p14">
      <p:transition spd="slow" p14:dur="2500">
        <p:pus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comments" Target="../comments/commen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zswerynia.edupage.org/text30/?jwid=jw130&amp;text=text/text30&amp;subpage=0&amp;asDialog=1&amp;wid=jw130_comp_Text_0&amp;g=comp_Text_0&amp;ak_comp_Text_0=getSettingsDialog" TargetMode="External"/><Relationship Id="rId2" Type="http://schemas.openxmlformats.org/officeDocument/2006/relationships/hyperlink" Target="https://zswerynia.edupage.org/text82/?jwid=jw133&amp;text=text/text82&amp;subpage=0&amp;asDialog=1&amp;wid=jw133_comp_Text_0&amp;g=comp_Text_0&amp;ak_comp_Text_0=getSettingsDialog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jpeg"/><Relationship Id="rId4" Type="http://schemas.openxmlformats.org/officeDocument/2006/relationships/hyperlink" Target="https://zswerynia.edupage.org/text83/?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8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1</a:t>
            </a:fld>
            <a:endParaRPr lang="pl" dirty="0"/>
          </a:p>
        </p:txBody>
      </p:sp>
      <p:sp>
        <p:nvSpPr>
          <p:cNvPr id="2714" name="Google Shape;2714;p328"/>
          <p:cNvSpPr/>
          <p:nvPr/>
        </p:nvSpPr>
        <p:spPr>
          <a:xfrm>
            <a:off x="201103" y="3826438"/>
            <a:ext cx="8417882" cy="53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 i="0" u="none" strike="noStrike" cap="none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667" y="0"/>
            <a:ext cx="5767964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89" y="300430"/>
            <a:ext cx="2651427" cy="261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201103" y="3339548"/>
            <a:ext cx="2721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EDUKACJA</a:t>
            </a:r>
          </a:p>
          <a:p>
            <a:pPr algn="ctr"/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ZAINTERESOWANIA</a:t>
            </a:r>
          </a:p>
          <a:p>
            <a:pPr algn="ctr"/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PRZYSZŁOŚĆ</a:t>
            </a:r>
            <a:endPara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10</a:t>
            </a:fld>
            <a:endParaRPr lang="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815724" y="230245"/>
            <a:ext cx="7703327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Absolwent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technikum architektury krajobrazu może podjąć pracę w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endParaRPr lang="pl-PL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pl-PL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jednostkach </a:t>
            </a: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</a:rPr>
              <a:t>opracowujących projekty zagospodarowania obiektów architektury </a:t>
            </a:r>
            <a:r>
              <a:rPr lang="pl-PL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krajobrazu,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pl-PL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jednostkach </a:t>
            </a: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</a:rPr>
              <a:t>realizacyjnych i pielęgnujących obiekty architektury </a:t>
            </a:r>
            <a:r>
              <a:rPr lang="pl-PL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krajobrazu,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pl-PL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jednostkach </a:t>
            </a: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</a:rPr>
              <a:t>administracyjnych sprawujących nadzór nad obiektami architektury </a:t>
            </a:r>
            <a:r>
              <a:rPr lang="pl-PL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krajobrazu,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pl-PL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jednostkach </a:t>
            </a: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</a:rPr>
              <a:t>administracji samorządowej /m.in. w wydziałach: geodezji i kartografii, ochrony środowiska, kształtowania </a:t>
            </a:r>
            <a:r>
              <a:rPr lang="pl-PL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          i </a:t>
            </a: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</a:rPr>
              <a:t>pielęgnacji zieleni itp</a:t>
            </a:r>
            <a:r>
              <a:rPr lang="pl-PL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pl-PL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w </a:t>
            </a: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</a:rPr>
              <a:t>szkółkach drzew, krzewów i roślin </a:t>
            </a:r>
            <a:r>
              <a:rPr lang="pl-PL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ozdobnych.</a:t>
            </a:r>
            <a:endParaRPr lang="pl-PL" sz="20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49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11</a:t>
            </a:fld>
            <a:endParaRPr lang="pl" dirty="0"/>
          </a:p>
        </p:txBody>
      </p:sp>
      <p:sp>
        <p:nvSpPr>
          <p:cNvPr id="3" name="Prostokąt 2"/>
          <p:cNvSpPr/>
          <p:nvPr/>
        </p:nvSpPr>
        <p:spPr>
          <a:xfrm>
            <a:off x="177618" y="83345"/>
            <a:ext cx="8769030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l-PL" dirty="0" smtClean="0">
              <a:solidFill>
                <a:srgbClr val="21212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pl-PL" sz="2000" b="1" dirty="0" smtClean="0"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Kwalifikacje</a:t>
            </a:r>
          </a:p>
          <a:p>
            <a:pPr algn="ctr"/>
            <a:endParaRPr lang="pl-PL" sz="2000" b="1" dirty="0" smtClean="0">
              <a:solidFill>
                <a:srgbClr val="2121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l-PL" sz="2000" dirty="0" smtClean="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 </a:t>
            </a:r>
            <a:r>
              <a:rPr lang="pl-PL" sz="2000" dirty="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toku nauki uczeń zdaje dwa egzaminy potwierdzające kwalifikacje w zawodzie</a:t>
            </a:r>
            <a:r>
              <a:rPr lang="pl-PL" sz="2000" dirty="0" smtClean="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endParaRPr lang="pl-PL" sz="2000" dirty="0" smtClean="0">
              <a:solidFill>
                <a:srgbClr val="21212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000" dirty="0" smtClean="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Projektowanie</a:t>
            </a:r>
            <a:r>
              <a:rPr lang="pl-PL" sz="2000" dirty="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urządzanie i pielęgnacja roślinnych obiektów architektury </a:t>
            </a:r>
            <a:r>
              <a:rPr lang="pl-PL" sz="2000" dirty="0" smtClean="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krajobrazu.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000" dirty="0" smtClean="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Organizacja </a:t>
            </a:r>
            <a:r>
              <a:rPr lang="pl-PL" sz="2000" dirty="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prac związanych z budową oraz konserwacją obiektów małej architektury </a:t>
            </a:r>
            <a:r>
              <a:rPr lang="pl-PL" sz="2000" dirty="0" smtClean="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krajobrazu.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l-PL" sz="2000" dirty="0">
              <a:solidFill>
                <a:srgbClr val="21212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l-PL" sz="2000" b="1" dirty="0" smtClean="0"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Po ukończeniu szkoły i zdaniu matury może podjąć studia wyższe na wybranych przez siebie kierunkach.</a:t>
            </a:r>
            <a:endPara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57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19" y="97277"/>
            <a:ext cx="6858000" cy="4328809"/>
          </a:xfrm>
          <a:prstGeom prst="rect">
            <a:avLst/>
          </a:prstGeom>
        </p:spPr>
      </p:pic>
      <p:sp>
        <p:nvSpPr>
          <p:cNvPr id="2999" name="Google Shape;2999;p363"/>
          <p:cNvSpPr txBox="1"/>
          <p:nvPr/>
        </p:nvSpPr>
        <p:spPr>
          <a:xfrm>
            <a:off x="926559" y="259297"/>
            <a:ext cx="7110919" cy="830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matic SC"/>
                <a:sym typeface="Amatic SC"/>
              </a:rPr>
              <a:t>DZIELIMY SIĘ PASJĄ</a:t>
            </a:r>
            <a:endParaRPr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matic SC"/>
              <a:sym typeface="Amatic SC"/>
            </a:endParaRP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12</a:t>
            </a:fld>
            <a:endParaRPr lang="pl" dirty="0"/>
          </a:p>
        </p:txBody>
      </p:sp>
    </p:spTree>
    <p:extLst>
      <p:ext uri="{BB962C8B-B14F-4D97-AF65-F5344CB8AC3E}">
        <p14:creationId xmlns:p14="http://schemas.microsoft.com/office/powerpoint/2010/main" val="28236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8" name="Google Shape;2998;p3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0374" y="105255"/>
            <a:ext cx="3257980" cy="4327775"/>
          </a:xfrm>
          <a:prstGeom prst="rect">
            <a:avLst/>
          </a:prstGeom>
          <a:noFill/>
          <a:ln>
            <a:noFill/>
          </a:ln>
        </p:spPr>
      </p:pic>
      <p:sp>
        <p:nvSpPr>
          <p:cNvPr id="2999" name="Google Shape;2999;p363"/>
          <p:cNvSpPr txBox="1"/>
          <p:nvPr/>
        </p:nvSpPr>
        <p:spPr>
          <a:xfrm>
            <a:off x="4756587" y="765134"/>
            <a:ext cx="3918490" cy="2550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matic SC"/>
                <a:sym typeface="Amatic SC"/>
              </a:rPr>
              <a:t>projektanci</a:t>
            </a:r>
            <a:endParaRPr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matic SC"/>
              <a:sym typeface="Amatic S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matic SC"/>
                <a:sym typeface="Amatic SC"/>
              </a:rPr>
              <a:t>architektury</a:t>
            </a:r>
            <a:endParaRPr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matic SC"/>
              <a:sym typeface="Amatic S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matic SC"/>
                <a:sym typeface="Amatic SC"/>
              </a:rPr>
              <a:t>krajobrazu</a:t>
            </a:r>
            <a:endParaRPr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matic SC"/>
              <a:sym typeface="Amatic SC"/>
            </a:endParaRP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13</a:t>
            </a:fld>
            <a:endParaRPr lang="pl" dirty="0"/>
          </a:p>
        </p:txBody>
      </p:sp>
    </p:spTree>
    <p:extLst>
      <p:ext uri="{BB962C8B-B14F-4D97-AF65-F5344CB8AC3E}">
        <p14:creationId xmlns:p14="http://schemas.microsoft.com/office/powerpoint/2010/main" val="383072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0" name="Google Shape;3820;p474"/>
          <p:cNvSpPr txBox="1"/>
          <p:nvPr/>
        </p:nvSpPr>
        <p:spPr>
          <a:xfrm>
            <a:off x="1808211" y="34752"/>
            <a:ext cx="5469204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Gill Sans"/>
                <a:sym typeface="Gill Sans"/>
              </a:rPr>
              <a:t>LEKCJA W OGRODZIE</a:t>
            </a:r>
            <a:endParaRPr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Gill Sans"/>
                <a:sym typeface="Gill Sans"/>
              </a:rPr>
              <a:t>architektura krajobrazu </a:t>
            </a:r>
            <a:r>
              <a:rPr lang="pl" sz="2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Gill Sans"/>
                <a:sym typeface="Gill Sans"/>
              </a:rPr>
              <a:t> </a:t>
            </a:r>
            <a:endParaRPr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Gill Sans"/>
              <a:sym typeface="Gill Sans"/>
            </a:endParaRP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14</a:t>
            </a:fld>
            <a:endParaRPr lang="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581" y="819581"/>
            <a:ext cx="4933057" cy="369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94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6" name="Google Shape;3016;p365"/>
          <p:cNvSpPr txBox="1"/>
          <p:nvPr/>
        </p:nvSpPr>
        <p:spPr>
          <a:xfrm>
            <a:off x="5969700" y="2272811"/>
            <a:ext cx="3174300" cy="16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Pacifico"/>
                <a:sym typeface="Pacifico"/>
              </a:rPr>
              <a:t>w</a:t>
            </a:r>
            <a:r>
              <a:rPr lang="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Pacifico"/>
                <a:sym typeface="Pacifico"/>
              </a:rPr>
              <a:t>arsztaty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Pacifico"/>
                <a:sym typeface="Pacifico"/>
              </a:rPr>
              <a:t> </a:t>
            </a:r>
            <a:r>
              <a:rPr lang="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Pacifico"/>
                <a:sym typeface="Pacifico"/>
              </a:rPr>
              <a:t>artystyczne</a:t>
            </a:r>
            <a:endParaRPr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Pacifico"/>
              <a:sym typeface="Pacifico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15</a:t>
            </a:fld>
            <a:endParaRPr lang="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63" y="23896"/>
            <a:ext cx="5792822" cy="434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51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16</a:t>
            </a:fld>
            <a:endParaRPr lang="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84" y="115515"/>
            <a:ext cx="5783094" cy="433732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6245159" y="1011677"/>
            <a:ext cx="274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z</a:t>
            </a:r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mieniamy otoczenie szkoły</a:t>
            </a:r>
            <a:endParaRPr lang="pl-P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11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4" name="Google Shape;2654;p323"/>
          <p:cNvSpPr txBox="1">
            <a:spLocks noGrp="1"/>
          </p:cNvSpPr>
          <p:nvPr>
            <p:ph type="title" idx="4294967295"/>
          </p:nvPr>
        </p:nvSpPr>
        <p:spPr>
          <a:xfrm>
            <a:off x="406710" y="4284"/>
            <a:ext cx="8345487" cy="549822"/>
          </a:xfrm>
          <a:prstGeom prst="rect">
            <a:avLst/>
          </a:prstGeom>
          <a:solidFill>
            <a:srgbClr val="FFF7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</a:pPr>
            <a:r>
              <a:rPr lang="pl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Georgia"/>
                <a:sym typeface="Georgia"/>
              </a:rPr>
              <a:t>Technik ekonomista</a:t>
            </a:r>
            <a:endParaRPr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Georgia"/>
              <a:sym typeface="Georgia"/>
            </a:endParaRP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17</a:t>
            </a:fld>
            <a:endParaRPr lang="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95" y="554106"/>
            <a:ext cx="52578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4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18</a:t>
            </a:fld>
            <a:endParaRPr lang="pl" dirty="0"/>
          </a:p>
        </p:txBody>
      </p:sp>
      <p:sp>
        <p:nvSpPr>
          <p:cNvPr id="3" name="Prostokąt 2"/>
          <p:cNvSpPr/>
          <p:nvPr/>
        </p:nvSpPr>
        <p:spPr>
          <a:xfrm>
            <a:off x="598636" y="226806"/>
            <a:ext cx="7795425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Kto powinien wybrać ten zawód?</a:t>
            </a: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Osoby</a:t>
            </a:r>
            <a:r>
              <a:rPr lang="pl-PL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które</a:t>
            </a:r>
            <a:r>
              <a:rPr lang="pl-PL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lvl="0" indent="-342900">
              <a:spcAft>
                <a:spcPts val="8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interesują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się  pracą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biurową,</a:t>
            </a:r>
          </a:p>
          <a:p>
            <a:pPr marL="342900" lvl="0" indent="-342900">
              <a:spcAft>
                <a:spcPts val="8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są komunikatywne,</a:t>
            </a:r>
          </a:p>
          <a:p>
            <a:pPr marL="342900" lvl="0" indent="-342900">
              <a:spcAft>
                <a:spcPts val="8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łatwo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nawiązują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kontakty,</a:t>
            </a:r>
          </a:p>
          <a:p>
            <a:pPr marL="342900" lvl="0" indent="-342900">
              <a:spcAft>
                <a:spcPts val="8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posiadają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umiejętności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organizatorskie.</a:t>
            </a:r>
            <a:endPara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20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19</a:t>
            </a:fld>
            <a:endParaRPr lang="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079" y="74542"/>
            <a:ext cx="5784574" cy="433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57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9" name="Google Shape;2709;p328"/>
          <p:cNvSpPr txBox="1">
            <a:spLocks noGrp="1"/>
          </p:cNvSpPr>
          <p:nvPr>
            <p:ph type="title" idx="4294967295"/>
          </p:nvPr>
        </p:nvSpPr>
        <p:spPr>
          <a:xfrm>
            <a:off x="609600" y="169862"/>
            <a:ext cx="8229600" cy="857250"/>
          </a:xfrm>
          <a:prstGeom prst="rect">
            <a:avLst/>
          </a:prstGeom>
          <a:solidFill>
            <a:srgbClr val="FFF7DD"/>
          </a:solidFill>
          <a:ln>
            <a:solidFill>
              <a:srgbClr val="FFFFDD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</a:pPr>
            <a:r>
              <a:rPr lang="pl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Georgia"/>
                <a:sym typeface="Georgia"/>
              </a:rPr>
              <a:t>Dlaczego technikum?</a:t>
            </a:r>
            <a:br>
              <a:rPr lang="pl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Georgia"/>
                <a:sym typeface="Georgia"/>
              </a:rPr>
            </a:br>
            <a:r>
              <a:rPr lang="pl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Georgia"/>
                <a:sym typeface="Georgia"/>
              </a:rPr>
              <a:t>Jedna szkoła – wiele możliwości!</a:t>
            </a:r>
            <a:endParaRPr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Georgia"/>
              <a:sym typeface="Georgia"/>
            </a:endParaRPr>
          </a:p>
        </p:txBody>
      </p:sp>
      <p:sp>
        <p:nvSpPr>
          <p:cNvPr id="2713" name="Google Shape;2713;p328"/>
          <p:cNvSpPr txBox="1">
            <a:spLocks noGrp="1"/>
          </p:cNvSpPr>
          <p:nvPr>
            <p:ph type="body" idx="4294967295"/>
          </p:nvPr>
        </p:nvSpPr>
        <p:spPr>
          <a:xfrm>
            <a:off x="201103" y="1420568"/>
            <a:ext cx="8821769" cy="2482000"/>
          </a:xfrm>
          <a:prstGeom prst="rect">
            <a:avLst/>
          </a:prstGeom>
          <a:solidFill>
            <a:srgbClr val="FFF7D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pl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Georgia"/>
                <a:sym typeface="Georgia"/>
              </a:rPr>
              <a:t>Przygotowuje do założenia i prowadzenia własnej firmy oraz oferowania usług zgodnie ze zdobytymi kwalifikacjami.</a:t>
            </a:r>
            <a:endParaRPr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pl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Georgia"/>
                <a:sym typeface="Georgia"/>
              </a:rPr>
              <a:t>Daje możliwość zaplanowania swojej dalszej kariery edukacyjnej  i zawodowej zgodnie z potrzebami rynku pracy.</a:t>
            </a:r>
            <a:endParaRPr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pl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Georgia"/>
                <a:sym typeface="Georgia"/>
              </a:rPr>
              <a:t>Umożliwia kontynuację nauki na studiach.</a:t>
            </a:r>
            <a:endParaRPr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pl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Georgia"/>
                <a:sym typeface="Georgia"/>
              </a:rPr>
              <a:t>Oferuje duży</a:t>
            </a:r>
            <a:r>
              <a:rPr lang="pl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Georgia"/>
                <a:sym typeface="Georgia"/>
              </a:rPr>
              <a:t> </a:t>
            </a:r>
            <a:r>
              <a:rPr lang="pl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Georgia"/>
                <a:sym typeface="Georgia"/>
              </a:rPr>
              <a:t>wybór zawodów</a:t>
            </a:r>
            <a:r>
              <a:rPr lang="pl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Georgia"/>
                <a:sym typeface="Georgia"/>
              </a:rPr>
              <a:t>.</a:t>
            </a:r>
            <a:endParaRPr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Georgia"/>
              <a:sym typeface="Georgia"/>
            </a:endParaRPr>
          </a:p>
        </p:txBody>
      </p:sp>
      <p:sp>
        <p:nvSpPr>
          <p:cNvPr id="2714" name="Google Shape;2714;p328"/>
          <p:cNvSpPr/>
          <p:nvPr/>
        </p:nvSpPr>
        <p:spPr>
          <a:xfrm>
            <a:off x="201103" y="3826438"/>
            <a:ext cx="8417882" cy="53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W</a:t>
            </a:r>
            <a:r>
              <a:rPr lang="pl" sz="3200" b="1" i="0" u="none" strike="noStrike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ybierz </a:t>
            </a:r>
            <a:r>
              <a:rPr lang="pl" sz="3200" b="1" i="0" u="none" strike="noStrike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kształcenie zawodowe!</a:t>
            </a:r>
            <a:endParaRPr sz="3200" b="1" i="0" u="none" strike="noStrike" cap="none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2</a:t>
            </a:fld>
            <a:endParaRPr lang="pl" dirty="0"/>
          </a:p>
        </p:txBody>
      </p:sp>
    </p:spTree>
    <p:extLst>
      <p:ext uri="{BB962C8B-B14F-4D97-AF65-F5344CB8AC3E}">
        <p14:creationId xmlns:p14="http://schemas.microsoft.com/office/powerpoint/2010/main" val="364369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20</a:t>
            </a:fld>
            <a:endParaRPr lang="pl" dirty="0"/>
          </a:p>
        </p:txBody>
      </p:sp>
      <p:sp>
        <p:nvSpPr>
          <p:cNvPr id="3" name="Prostokąt 2"/>
          <p:cNvSpPr/>
          <p:nvPr/>
        </p:nvSpPr>
        <p:spPr>
          <a:xfrm>
            <a:off x="315765" y="652404"/>
            <a:ext cx="8525628" cy="265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Technik ekonomista może podejmować pracę m.in. </a:t>
            </a:r>
            <a:r>
              <a:rPr lang="pl-PL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jako:</a:t>
            </a: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księgowy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endParaRPr lang="pl-PL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pracownik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działu kadr, płac i sekretariatu, </a:t>
            </a:r>
            <a:endParaRPr lang="pl-PL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specjalista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do spraw marketingu, </a:t>
            </a:r>
            <a:endParaRPr lang="pl-PL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doradca finansowy,</a:t>
            </a: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lub prowadzić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własną działalność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gospodarczą.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endPara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53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21</a:t>
            </a:fld>
            <a:endParaRPr lang="pl" dirty="0"/>
          </a:p>
        </p:txBody>
      </p:sp>
      <p:sp>
        <p:nvSpPr>
          <p:cNvPr id="3" name="Prostokąt 2"/>
          <p:cNvSpPr/>
          <p:nvPr/>
        </p:nvSpPr>
        <p:spPr>
          <a:xfrm>
            <a:off x="105254" y="11909"/>
            <a:ext cx="8670354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K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walifikacje </a:t>
            </a: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sz="2000" b="1" dirty="0" smtClean="0"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W </a:t>
            </a:r>
            <a:r>
              <a:rPr lang="pl-PL" sz="2000" b="1" dirty="0"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toku nauki uczeń zdaje dwa egzaminy potwierdzające kwalifikacje w zawodzie:</a:t>
            </a:r>
          </a:p>
          <a:p>
            <a:pPr marL="342900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l-PL" sz="20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Planowanie </a:t>
            </a:r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 prowadzenie działalności w organizacji - egzamin z tej kwalifikacji odbywa się na koniec klasy </a:t>
            </a:r>
            <a:r>
              <a:rPr lang="pl-PL" sz="20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trzeciej.</a:t>
            </a:r>
          </a:p>
          <a:p>
            <a:pPr marL="342900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l-PL" sz="20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Prowadzenie </a:t>
            </a:r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rachunkowości - uczniowie zdają egzamin po pierwszym półroczu klasy </a:t>
            </a:r>
            <a:r>
              <a:rPr lang="pl-PL" sz="2000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czwartej.</a:t>
            </a:r>
            <a:r>
              <a:rPr lang="pl-PL" sz="2000" b="1" dirty="0"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pl-PL" sz="2000" b="1" dirty="0" smtClean="0">
              <a:solidFill>
                <a:srgbClr val="2121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sz="2000" b="1" dirty="0" smtClean="0"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Po </a:t>
            </a:r>
            <a:r>
              <a:rPr lang="pl-PL" sz="2000" b="1" dirty="0"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ukończeniu szkoły i zdaniu matury może podjąć studia wyższe na wybranych przez siebie kierunkach.</a:t>
            </a:r>
            <a:endPara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endParaRPr lang="pl-PL" sz="20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86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899;p34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04401" y="697311"/>
            <a:ext cx="6466033" cy="375272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rostokąt 1"/>
          <p:cNvSpPr/>
          <p:nvPr/>
        </p:nvSpPr>
        <p:spPr>
          <a:xfrm>
            <a:off x="1371600" y="97215"/>
            <a:ext cx="6766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Pacifico"/>
                <a:sym typeface="Pacifico"/>
              </a:rPr>
              <a:t>EKONOMICZNE GRY TERENOWE</a:t>
            </a:r>
            <a:endParaRPr lang="pl-PL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Pacifico"/>
              <a:sym typeface="Pacifico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22</a:t>
            </a:fld>
            <a:endParaRPr lang="pl" dirty="0"/>
          </a:p>
        </p:txBody>
      </p:sp>
    </p:spTree>
    <p:extLst>
      <p:ext uri="{BB962C8B-B14F-4D97-AF65-F5344CB8AC3E}">
        <p14:creationId xmlns:p14="http://schemas.microsoft.com/office/powerpoint/2010/main" val="87071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240575" y="0"/>
            <a:ext cx="665278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/>
            <a:r>
              <a:rPr lang="pl-PL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Pacifico"/>
                <a:sym typeface="Pacifico"/>
              </a:rPr>
              <a:t>WARSZTATY EKONOMICZNE</a:t>
            </a:r>
            <a:endParaRPr lang="pl-PL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Pacifico"/>
              <a:sym typeface="Pacifico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23</a:t>
            </a:fld>
            <a:endParaRPr lang="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579" y="604330"/>
            <a:ext cx="5209162" cy="390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31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24</a:t>
            </a:fld>
            <a:endParaRPr lang="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651" y="58366"/>
            <a:ext cx="5792821" cy="43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10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559888" y="88075"/>
            <a:ext cx="6779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Z EKONOMIĄ ZA PAN BRAT</a:t>
            </a:r>
            <a:endParaRPr lang="pl-PL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25</a:t>
            </a:fld>
            <a:endParaRPr lang="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419" y="595098"/>
            <a:ext cx="5130679" cy="384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11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26</a:t>
            </a:fld>
            <a:endParaRPr lang="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196" y="77821"/>
            <a:ext cx="5958191" cy="446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38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0" name="Google Shape;2670;p324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t="3693" b="4737"/>
          <a:stretch/>
        </p:blipFill>
        <p:spPr>
          <a:xfrm>
            <a:off x="1335965" y="795989"/>
            <a:ext cx="6248949" cy="355892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654;p323"/>
          <p:cNvSpPr txBox="1">
            <a:spLocks/>
          </p:cNvSpPr>
          <p:nvPr/>
        </p:nvSpPr>
        <p:spPr>
          <a:xfrm>
            <a:off x="85519" y="153747"/>
            <a:ext cx="9058481" cy="549822"/>
          </a:xfrm>
          <a:prstGeom prst="rect">
            <a:avLst/>
          </a:prstGeom>
          <a:solidFill>
            <a:srgbClr val="FFF7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EEECE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EEECE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EEECE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EEECE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EEECE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EEECE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EEECE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EEECE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EEECE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4400"/>
              <a:buFont typeface="Georgia"/>
              <a:buNone/>
            </a:pPr>
            <a:r>
              <a:rPr lang="pl-PL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Georgia"/>
                <a:sym typeface="Georgia"/>
              </a:rPr>
              <a:t>Technik żywienia i usług gastronomicznych</a:t>
            </a:r>
            <a:endParaRPr lang="pl-PL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Georgia"/>
              <a:sym typeface="Georgia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27</a:t>
            </a:fld>
            <a:endParaRPr lang="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28</a:t>
            </a:fld>
            <a:endParaRPr lang="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513116" y="342078"/>
            <a:ext cx="8466423" cy="422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Technik żywienia i usług gastronomicznych może pracować 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jako:</a:t>
            </a:r>
          </a:p>
          <a:p>
            <a:endParaRPr lang="pl-PL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pl-PL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szef kuchni, kucharz w: restauracjach, hotelach, pensjonatach, gospodarstwach agroturystycznych i innych,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pl-PL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kierownik do spraw żywienia w zakładach gastronomicznych,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pl-PL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menager do spraw planowania i organizacji usług gastronomicznych,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pl-PL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mistrz sztuki kulinarnej,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pl-PL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pracownik firmy cateringowej,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pl-PL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doradca w zakresie prawidłowego żywienia,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pl-PL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organizator usług cateringowych,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pl-PL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prowadzić własną działalność.</a:t>
            </a:r>
          </a:p>
          <a:p>
            <a:endParaRPr lang="pl-PL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53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29</a:t>
            </a:fld>
            <a:endParaRPr lang="pl" dirty="0"/>
          </a:p>
        </p:txBody>
      </p:sp>
      <p:sp>
        <p:nvSpPr>
          <p:cNvPr id="3" name="Prostokąt 2"/>
          <p:cNvSpPr/>
          <p:nvPr/>
        </p:nvSpPr>
        <p:spPr>
          <a:xfrm>
            <a:off x="144725" y="749939"/>
            <a:ext cx="3143953" cy="3184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450"/>
              </a:spcBef>
              <a:spcAft>
                <a:spcPts val="450"/>
              </a:spcAft>
            </a:pPr>
            <a:r>
              <a:rPr lang="pl-PL" sz="1800" dirty="0" smtClean="0">
                <a:solidFill>
                  <a:srgbClr val="21212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Zajęcia odbywają </a:t>
            </a:r>
            <a:r>
              <a:rPr lang="pl-PL" sz="1800" dirty="0">
                <a:solidFill>
                  <a:srgbClr val="21212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się </a:t>
            </a:r>
            <a:r>
              <a:rPr lang="pl-PL" sz="1800" dirty="0" smtClean="0">
                <a:solidFill>
                  <a:srgbClr val="21212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w pracowni wyposażonej     w </a:t>
            </a:r>
            <a:r>
              <a:rPr lang="pl-PL" sz="1800" dirty="0">
                <a:solidFill>
                  <a:srgbClr val="21212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profesjonalny sprzęt </a:t>
            </a:r>
            <a:r>
              <a:rPr lang="pl-PL" sz="1800" dirty="0" smtClean="0">
                <a:solidFill>
                  <a:srgbClr val="21212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gastronomiczny.</a:t>
            </a:r>
          </a:p>
          <a:p>
            <a:pPr>
              <a:lnSpc>
                <a:spcPct val="107000"/>
              </a:lnSpc>
              <a:spcBef>
                <a:spcPts val="450"/>
              </a:spcBef>
              <a:spcAft>
                <a:spcPts val="450"/>
              </a:spcAft>
            </a:pPr>
            <a:r>
              <a:rPr lang="pl-PL" sz="1800" dirty="0" smtClean="0">
                <a:solidFill>
                  <a:srgbClr val="21212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Zajęcia </a:t>
            </a:r>
            <a:r>
              <a:rPr lang="pl-PL" sz="1800" dirty="0">
                <a:solidFill>
                  <a:srgbClr val="21212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odbywają się </a:t>
            </a:r>
            <a:r>
              <a:rPr lang="pl-PL" sz="1800" dirty="0" smtClean="0">
                <a:solidFill>
                  <a:srgbClr val="21212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w kilkugodzinnych blokach lekcyjnych, </a:t>
            </a:r>
            <a:r>
              <a:rPr lang="pl-PL" sz="1800" dirty="0">
                <a:solidFill>
                  <a:srgbClr val="21212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podczas których młodzież przygotowuje potrawy, dokonuje ich oceny, a następnie je konsumuje.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1993262" y="0"/>
            <a:ext cx="6900758" cy="619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Warunki nauki - baza dydaktyczna</a:t>
            </a:r>
            <a:endParaRPr lang="pl-PL" sz="3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678" y="487599"/>
            <a:ext cx="5209162" cy="390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45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9" name="Google Shape;2709;p328"/>
          <p:cNvSpPr txBox="1">
            <a:spLocks noGrp="1"/>
          </p:cNvSpPr>
          <p:nvPr>
            <p:ph type="title" idx="4294967295"/>
          </p:nvPr>
        </p:nvSpPr>
        <p:spPr>
          <a:xfrm>
            <a:off x="609600" y="169862"/>
            <a:ext cx="8229600" cy="857250"/>
          </a:xfrm>
          <a:prstGeom prst="rect">
            <a:avLst/>
          </a:prstGeom>
          <a:solidFill>
            <a:srgbClr val="FFF7DD"/>
          </a:solidFill>
          <a:ln>
            <a:solidFill>
              <a:srgbClr val="FFFFDD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</a:pPr>
            <a:r>
              <a:rPr lang="pl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Georgia"/>
                <a:sym typeface="Georgia"/>
              </a:rPr>
              <a:t>Dlaczego technikum?</a:t>
            </a:r>
            <a:br>
              <a:rPr lang="pl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Georgia"/>
                <a:sym typeface="Georgia"/>
              </a:rPr>
            </a:br>
            <a:r>
              <a:rPr lang="pl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Georgia"/>
                <a:sym typeface="Georgia"/>
              </a:rPr>
              <a:t>Jedna szkoła – wiele możliwości!</a:t>
            </a:r>
            <a:endParaRPr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Georgia"/>
              <a:sym typeface="Georgia"/>
            </a:endParaRPr>
          </a:p>
        </p:txBody>
      </p:sp>
      <p:sp>
        <p:nvSpPr>
          <p:cNvPr id="2712" name="Google Shape;2712;p328"/>
          <p:cNvSpPr txBox="1">
            <a:spLocks noGrp="1"/>
          </p:cNvSpPr>
          <p:nvPr>
            <p:ph type="body" idx="4294967295"/>
          </p:nvPr>
        </p:nvSpPr>
        <p:spPr>
          <a:xfrm>
            <a:off x="486293" y="1561964"/>
            <a:ext cx="8476213" cy="1753558"/>
          </a:xfrm>
          <a:prstGeom prst="rect">
            <a:avLst/>
          </a:prstGeom>
          <a:solidFill>
            <a:srgbClr val="FFF7D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pl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Georgia"/>
                <a:sym typeface="Georgia"/>
              </a:rPr>
              <a:t>Doskonale przygotowuje do zawodu i spełnienia </a:t>
            </a:r>
            <a:r>
              <a:rPr lang="pl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Georgia"/>
                <a:sym typeface="Georgia"/>
              </a:rPr>
              <a:t>oczekiwania </a:t>
            </a:r>
            <a:r>
              <a:rPr lang="pl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Georgia"/>
                <a:sym typeface="Georgia"/>
              </a:rPr>
              <a:t>przyszłych pracodawców.</a:t>
            </a:r>
            <a:endParaRPr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 algn="l" rtl="0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pl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Georgia"/>
                <a:sym typeface="Georgia"/>
              </a:rPr>
              <a:t>Uczy konkretnego </a:t>
            </a:r>
            <a:r>
              <a:rPr lang="pl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Georgia"/>
                <a:sym typeface="Georgia"/>
              </a:rPr>
              <a:t>zawodu.</a:t>
            </a:r>
            <a:endParaRPr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 algn="l" rtl="0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pl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Georgia"/>
                <a:sym typeface="Georgia"/>
              </a:rPr>
              <a:t>Łączy wiedzę teoretyczną z praktyczną.</a:t>
            </a:r>
            <a:endParaRPr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 algn="l" rtl="0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pl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Georgia"/>
                <a:sym typeface="Georgia"/>
              </a:rPr>
              <a:t>Umożliwia w trakcie praktyk nawiązanie kontaktu z przyszłym pracodawcą, co zwiększa szanse na zatrudnienie.</a:t>
            </a:r>
            <a:endParaRPr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14" name="Google Shape;2714;p328"/>
          <p:cNvSpPr/>
          <p:nvPr/>
        </p:nvSpPr>
        <p:spPr>
          <a:xfrm>
            <a:off x="201103" y="3826438"/>
            <a:ext cx="8417882" cy="53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W</a:t>
            </a:r>
            <a:r>
              <a:rPr lang="pl" sz="3200" b="1" i="0" u="none" strike="noStrike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ybierz </a:t>
            </a:r>
            <a:r>
              <a:rPr lang="pl" sz="3200" b="1" i="0" u="none" strike="noStrike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kształcenie zawodowe!</a:t>
            </a:r>
            <a:endParaRPr sz="3200" b="1" i="0" u="none" strike="noStrike" cap="none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3</a:t>
            </a:fld>
            <a:endParaRPr lang="pl" dirty="0"/>
          </a:p>
        </p:txBody>
      </p:sp>
    </p:spTree>
    <p:extLst>
      <p:ext uri="{BB962C8B-B14F-4D97-AF65-F5344CB8AC3E}">
        <p14:creationId xmlns:p14="http://schemas.microsoft.com/office/powerpoint/2010/main" val="301135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30</a:t>
            </a:fld>
            <a:endParaRPr lang="pl" dirty="0"/>
          </a:p>
        </p:txBody>
      </p:sp>
      <p:sp>
        <p:nvSpPr>
          <p:cNvPr id="3" name="Prostokąt 2"/>
          <p:cNvSpPr/>
          <p:nvPr/>
        </p:nvSpPr>
        <p:spPr>
          <a:xfrm>
            <a:off x="374970" y="0"/>
            <a:ext cx="8295384" cy="4627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Kwalifikacje </a:t>
            </a: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sz="2000" dirty="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 toku nauki uczeń zdaje dwa egzaminy potwierdzające kwalifikacje w zawodzie:</a:t>
            </a:r>
          </a:p>
          <a:p>
            <a:pPr marL="342900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l-PL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Sporządzanie </a:t>
            </a:r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</a:rPr>
              <a:t>potraw i </a:t>
            </a:r>
            <a:r>
              <a:rPr lang="pl-PL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napojów. </a:t>
            </a:r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</a:rPr>
              <a:t>Kwalifikacja ta przygotowuje do pracy na stanowisku kucharza</a:t>
            </a:r>
            <a:r>
              <a:rPr lang="pl-PL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342900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l-PL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Organizacja </a:t>
            </a:r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</a:rPr>
              <a:t>żywienia i usług gastronomicznych </a:t>
            </a:r>
            <a:endParaRPr lang="pl-PL" sz="20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sz="2000" b="1" dirty="0" smtClean="0"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Po </a:t>
            </a:r>
            <a:r>
              <a:rPr lang="pl-PL" sz="2000" b="1" dirty="0"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ukończeniu szkoły i zdaniu matury może podjąć studia wyższe na wybranych przez siebie kierunkach.</a:t>
            </a:r>
            <a:endPara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endParaRPr lang="pl-PL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11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31</a:t>
            </a:fld>
            <a:endParaRPr lang="pl" dirty="0"/>
          </a:p>
        </p:txBody>
      </p:sp>
      <p:sp>
        <p:nvSpPr>
          <p:cNvPr id="3" name="Prostokąt 2"/>
          <p:cNvSpPr/>
          <p:nvPr/>
        </p:nvSpPr>
        <p:spPr>
          <a:xfrm>
            <a:off x="256557" y="144459"/>
            <a:ext cx="7861209" cy="157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Dodatkowe zajęcia:</a:t>
            </a:r>
            <a:endParaRPr lang="pl-PL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pl-PL" b="1" dirty="0" smtClean="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pokazy </a:t>
            </a:r>
            <a:r>
              <a:rPr lang="pl-PL" b="1" dirty="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szefów kuchni</a:t>
            </a:r>
            <a:r>
              <a:rPr lang="pl-PL" b="1" dirty="0" smtClean="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</a:t>
            </a: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pl-PL" b="1" dirty="0" smtClean="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warsztaty </a:t>
            </a:r>
            <a:r>
              <a:rPr lang="pl-PL" b="1" dirty="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"pod okiem" mistrzów kulinarnych</a:t>
            </a:r>
            <a:r>
              <a:rPr lang="pl-PL" b="1" dirty="0" smtClean="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</a:t>
            </a: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pl-PL" b="1" dirty="0" smtClean="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przygotowanie </a:t>
            </a:r>
            <a:r>
              <a:rPr lang="pl-PL" b="1" dirty="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 organizacja </a:t>
            </a:r>
            <a:r>
              <a:rPr lang="pl-PL" b="1" dirty="0" smtClean="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imprez okolicznościowych,</a:t>
            </a: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pl-PL" b="1" dirty="0" smtClean="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wycieczki </a:t>
            </a:r>
            <a:r>
              <a:rPr lang="pl-PL" b="1" dirty="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zawodowe do restauracji, hoteli i zakładów </a:t>
            </a:r>
            <a:r>
              <a:rPr lang="pl-PL" b="1" dirty="0" smtClean="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gastronomicznych.</a:t>
            </a:r>
            <a:endParaRPr lang="pl-PL" sz="2000" b="1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256557" y="1941464"/>
            <a:ext cx="7183632" cy="1116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Kursy:</a:t>
            </a:r>
            <a:endParaRPr lang="pl-PL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pl-PL" b="1" dirty="0" err="1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pl-PL" b="1" dirty="0" err="1" smtClean="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arvingu</a:t>
            </a:r>
            <a:r>
              <a:rPr lang="pl-PL" b="1" dirty="0" smtClean="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</a:t>
            </a: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pl-PL" b="1" dirty="0" smtClean="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dekorowania wyrobów cukierniczych.</a:t>
            </a:r>
            <a:endParaRPr lang="pl-PL" sz="2000" b="1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052" y="1722455"/>
            <a:ext cx="3643008" cy="273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6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923;p352"/>
          <p:cNvPicPr preferRelativeResize="0"/>
          <p:nvPr/>
        </p:nvPicPr>
        <p:blipFill rotWithShape="1">
          <a:blip r:embed="rId2">
            <a:alphaModFix/>
          </a:blip>
          <a:srcRect t="14103"/>
          <a:stretch/>
        </p:blipFill>
        <p:spPr>
          <a:xfrm>
            <a:off x="1056640" y="704728"/>
            <a:ext cx="6959600" cy="37351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ostokąt 2"/>
          <p:cNvSpPr/>
          <p:nvPr/>
        </p:nvSpPr>
        <p:spPr>
          <a:xfrm>
            <a:off x="1056640" y="119953"/>
            <a:ext cx="71961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l-PL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Pacifico"/>
                <a:sym typeface="Pacifico"/>
              </a:rPr>
              <a:t>NAUKA OD NAJLEPSZYCH!</a:t>
            </a:r>
            <a:endParaRPr lang="pl-PL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Pacifico"/>
              <a:sym typeface="Pacifico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32</a:t>
            </a:fld>
            <a:endParaRPr lang="pl" dirty="0"/>
          </a:p>
        </p:txBody>
      </p:sp>
    </p:spTree>
    <p:extLst>
      <p:ext uri="{BB962C8B-B14F-4D97-AF65-F5344CB8AC3E}">
        <p14:creationId xmlns:p14="http://schemas.microsoft.com/office/powerpoint/2010/main" val="362828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929;p35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6881" y="723626"/>
            <a:ext cx="7944024" cy="37188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e tekstowe 2"/>
          <p:cNvSpPr txBox="1"/>
          <p:nvPr/>
        </p:nvSpPr>
        <p:spPr>
          <a:xfrm>
            <a:off x="1135034" y="33663"/>
            <a:ext cx="6547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KUCHNIA MOLEKULARNA</a:t>
            </a:r>
            <a:endParaRPr lang="pl-P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33</a:t>
            </a:fld>
            <a:endParaRPr lang="pl" dirty="0"/>
          </a:p>
        </p:txBody>
      </p:sp>
    </p:spTree>
    <p:extLst>
      <p:ext uri="{BB962C8B-B14F-4D97-AF65-F5344CB8AC3E}">
        <p14:creationId xmlns:p14="http://schemas.microsoft.com/office/powerpoint/2010/main" val="23175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5148470" y="876410"/>
            <a:ext cx="318052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KURSY:</a:t>
            </a:r>
          </a:p>
          <a:p>
            <a:r>
              <a:rPr 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kelner</a:t>
            </a:r>
          </a:p>
          <a:p>
            <a:r>
              <a:rPr 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barista</a:t>
            </a:r>
          </a:p>
          <a:p>
            <a:endParaRPr lang="pl-P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34</a:t>
            </a:fld>
            <a:endParaRPr lang="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39" y="0"/>
            <a:ext cx="3360047" cy="448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809;p472"/>
          <p:cNvPicPr preferRelativeResize="0"/>
          <p:nvPr/>
        </p:nvPicPr>
        <p:blipFill rotWithShape="1">
          <a:blip r:embed="rId2">
            <a:alphaModFix/>
          </a:blip>
          <a:srcRect l="-2520" t="29346" r="9399" b="4410"/>
          <a:stretch/>
        </p:blipFill>
        <p:spPr>
          <a:xfrm>
            <a:off x="724988" y="781538"/>
            <a:ext cx="7701832" cy="315610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ostokąt 2"/>
          <p:cNvSpPr/>
          <p:nvPr/>
        </p:nvSpPr>
        <p:spPr>
          <a:xfrm>
            <a:off x="4575904" y="3937646"/>
            <a:ext cx="41282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" b="1" dirty="0" smtClean="0">
                <a:latin typeface="Verdana" panose="020B0604030504040204" pitchFamily="34" charset="0"/>
                <a:ea typeface="Verdana" panose="020B0604030504040204" pitchFamily="34" charset="0"/>
                <a:cs typeface="Gill Sans"/>
                <a:sym typeface="Gill Sans"/>
              </a:rPr>
              <a:t>wicemistrz świata  </a:t>
            </a:r>
            <a:r>
              <a:rPr lang="pl" b="1" dirty="0">
                <a:latin typeface="Verdana" panose="020B0604030504040204" pitchFamily="34" charset="0"/>
                <a:ea typeface="Verdana" panose="020B0604030504040204" pitchFamily="34" charset="0"/>
                <a:cs typeface="Gill Sans"/>
                <a:sym typeface="Gill Sans"/>
              </a:rPr>
              <a:t>Paweł Sztenderski</a:t>
            </a:r>
            <a:endParaRPr lang="pl-P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5115310" y="106693"/>
            <a:ext cx="36773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Gill Sans"/>
                <a:sym typeface="Gill Sans"/>
              </a:rPr>
              <a:t>kurs </a:t>
            </a:r>
            <a:r>
              <a:rPr lang="pl" sz="3200" b="1" dirty="0">
                <a:latin typeface="Verdana" panose="020B0604030504040204" pitchFamily="34" charset="0"/>
                <a:ea typeface="Verdana" panose="020B0604030504040204" pitchFamily="34" charset="0"/>
                <a:cs typeface="Gill Sans"/>
                <a:sym typeface="Gill Sans"/>
              </a:rPr>
              <a:t>carvingu</a:t>
            </a:r>
            <a:endParaRPr lang="pl-PL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35</a:t>
            </a:fld>
            <a:endParaRPr lang="pl" dirty="0"/>
          </a:p>
        </p:txBody>
      </p:sp>
    </p:spTree>
    <p:extLst>
      <p:ext uri="{BB962C8B-B14F-4D97-AF65-F5344CB8AC3E}">
        <p14:creationId xmlns:p14="http://schemas.microsoft.com/office/powerpoint/2010/main" val="206691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957;p357"/>
          <p:cNvPicPr preferRelativeResize="0"/>
          <p:nvPr/>
        </p:nvPicPr>
        <p:blipFill rotWithShape="1">
          <a:blip r:embed="rId2">
            <a:alphaModFix/>
          </a:blip>
          <a:srcRect t="7326"/>
          <a:stretch/>
        </p:blipFill>
        <p:spPr>
          <a:xfrm>
            <a:off x="1260156" y="797169"/>
            <a:ext cx="6500522" cy="36732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ostokąt 2"/>
          <p:cNvSpPr/>
          <p:nvPr/>
        </p:nvSpPr>
        <p:spPr>
          <a:xfrm>
            <a:off x="989365" y="91516"/>
            <a:ext cx="73899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SzPts val="1100"/>
            </a:pPr>
            <a:r>
              <a:rPr lang="pl-PL" sz="28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Szkoła </a:t>
            </a:r>
            <a:r>
              <a:rPr lang="pl-PL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na </a:t>
            </a:r>
            <a:r>
              <a:rPr lang="pl-PL" sz="28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Widelcu</a:t>
            </a:r>
            <a:r>
              <a:rPr lang="pl-PL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, </a:t>
            </a:r>
            <a:r>
              <a:rPr lang="pl-PL" sz="28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Warszawa</a:t>
            </a:r>
            <a:endParaRPr lang="pl-PL" sz="2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36</a:t>
            </a:fld>
            <a:endParaRPr lang="pl" dirty="0"/>
          </a:p>
        </p:txBody>
      </p:sp>
    </p:spTree>
    <p:extLst>
      <p:ext uri="{BB962C8B-B14F-4D97-AF65-F5344CB8AC3E}">
        <p14:creationId xmlns:p14="http://schemas.microsoft.com/office/powerpoint/2010/main" val="306525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963;p35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720" y="74583"/>
            <a:ext cx="4985350" cy="43858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ostokąt 2"/>
          <p:cNvSpPr/>
          <p:nvPr/>
        </p:nvSpPr>
        <p:spPr>
          <a:xfrm>
            <a:off x="5344159" y="1375420"/>
            <a:ext cx="34559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mistrz kuchni</a:t>
            </a:r>
          </a:p>
          <a:p>
            <a:pPr lvl="0" algn="ctr"/>
            <a:r>
              <a:rPr lang="pl-PL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Pacifico"/>
                <a:sym typeface="Pacifico"/>
              </a:rPr>
              <a:t>top </a:t>
            </a:r>
            <a:r>
              <a:rPr lang="pl-PL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Pacifico"/>
                <a:sym typeface="Pacifico"/>
              </a:rPr>
              <a:t>chef</a:t>
            </a:r>
            <a:endParaRPr lang="pl-PL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Pacifico"/>
              <a:sym typeface="Pacifico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5283199" y="2927425"/>
            <a:ext cx="37435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l-PL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Grzegorz Łapanowski</a:t>
            </a:r>
            <a:endParaRPr lang="pl-PL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Permanent Marker"/>
              <a:sym typeface="Permanent Marker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37</a:t>
            </a:fld>
            <a:endParaRPr lang="pl" dirty="0"/>
          </a:p>
        </p:txBody>
      </p:sp>
    </p:spTree>
    <p:extLst>
      <p:ext uri="{BB962C8B-B14F-4D97-AF65-F5344CB8AC3E}">
        <p14:creationId xmlns:p14="http://schemas.microsoft.com/office/powerpoint/2010/main" val="259709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941;p355"/>
          <p:cNvPicPr preferRelativeResize="0"/>
          <p:nvPr/>
        </p:nvPicPr>
        <p:blipFill rotWithShape="1">
          <a:blip r:embed="rId2">
            <a:alphaModFix/>
          </a:blip>
          <a:srcRect t="8631"/>
          <a:stretch/>
        </p:blipFill>
        <p:spPr>
          <a:xfrm>
            <a:off x="1669360" y="672123"/>
            <a:ext cx="6282793" cy="37039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e tekstowe 2"/>
          <p:cNvSpPr txBox="1"/>
          <p:nvPr/>
        </p:nvSpPr>
        <p:spPr>
          <a:xfrm>
            <a:off x="904237" y="36135"/>
            <a:ext cx="7813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UCZNIOWIE DO ZADAŃ SPECJALNYCH</a:t>
            </a:r>
            <a:endParaRPr lang="pl-PL" sz="2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38</a:t>
            </a:fld>
            <a:endParaRPr lang="pl" dirty="0"/>
          </a:p>
        </p:txBody>
      </p:sp>
    </p:spTree>
    <p:extLst>
      <p:ext uri="{BB962C8B-B14F-4D97-AF65-F5344CB8AC3E}">
        <p14:creationId xmlns:p14="http://schemas.microsoft.com/office/powerpoint/2010/main" val="387710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39</a:t>
            </a:fld>
            <a:endParaRPr lang="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792" y="208722"/>
            <a:ext cx="6436729" cy="430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54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4</a:t>
            </a:fld>
            <a:endParaRPr lang="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845046" y="273889"/>
            <a:ext cx="7348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Atrakcyjne kierunki kształcenia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12" y="797108"/>
            <a:ext cx="5571159" cy="372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57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" name="Google Shape;2970;p359"/>
          <p:cNvSpPr txBox="1">
            <a:spLocks noGrp="1"/>
          </p:cNvSpPr>
          <p:nvPr>
            <p:ph type="body" idx="4294967295"/>
          </p:nvPr>
        </p:nvSpPr>
        <p:spPr>
          <a:xfrm>
            <a:off x="1700848" y="0"/>
            <a:ext cx="6020752" cy="5984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Pacifico"/>
                <a:sym typeface="Pacifico"/>
              </a:rPr>
              <a:t>ZDROWE ODŻYWIANIE</a:t>
            </a:r>
            <a:endParaRPr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Pacifico"/>
              <a:sym typeface="Pacifico"/>
            </a:endParaRPr>
          </a:p>
        </p:txBody>
      </p:sp>
      <p:pic>
        <p:nvPicPr>
          <p:cNvPr id="2972" name="Google Shape;2972;p3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7146" y="711199"/>
            <a:ext cx="2794454" cy="1661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3" name="Google Shape;2973;p3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97146" y="2665046"/>
            <a:ext cx="2794454" cy="17217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ymbol zastępczy numeru slajdu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40</a:t>
            </a:fld>
            <a:endParaRPr lang="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52" y="818203"/>
            <a:ext cx="5936569" cy="333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46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" name="Google Shape;2970;p359"/>
          <p:cNvSpPr txBox="1">
            <a:spLocks noGrp="1"/>
          </p:cNvSpPr>
          <p:nvPr>
            <p:ph type="body" idx="4294967295"/>
          </p:nvPr>
        </p:nvSpPr>
        <p:spPr>
          <a:xfrm>
            <a:off x="262647" y="0"/>
            <a:ext cx="8531157" cy="5984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Pacifico"/>
                <a:sym typeface="Pacifico"/>
              </a:rPr>
              <a:t>Rozwijamy pasje i zainteresowania</a:t>
            </a:r>
            <a:endParaRPr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Pacifico"/>
              <a:sym typeface="Pacifico"/>
            </a:endParaRP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41</a:t>
            </a:fld>
            <a:endParaRPr lang="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81" y="554879"/>
            <a:ext cx="2930763" cy="390768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360" y="688990"/>
            <a:ext cx="5437951" cy="363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15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6" name="Google Shape;2676;p325"/>
          <p:cNvSpPr txBox="1">
            <a:spLocks noGrp="1"/>
          </p:cNvSpPr>
          <p:nvPr>
            <p:ph type="title" idx="4294967295"/>
          </p:nvPr>
        </p:nvSpPr>
        <p:spPr>
          <a:xfrm>
            <a:off x="0" y="125095"/>
            <a:ext cx="8229600" cy="857250"/>
          </a:xfrm>
          <a:prstGeom prst="rect">
            <a:avLst/>
          </a:prstGeom>
          <a:solidFill>
            <a:srgbClr val="FFF7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</a:pPr>
            <a:r>
              <a:rPr lang="pl-PL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Georgia"/>
                <a:sym typeface="Georgia"/>
              </a:rPr>
              <a:t>Szkoła Branżowa I stopnia</a:t>
            </a:r>
            <a:br>
              <a:rPr lang="pl-PL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Georgia"/>
                <a:sym typeface="Georgia"/>
              </a:rPr>
            </a:br>
            <a:r>
              <a:rPr lang="pl-PL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Georgia"/>
                <a:sym typeface="Georgia"/>
              </a:rPr>
              <a:t>monter sieci i instalacji sanitarnych</a:t>
            </a:r>
            <a:endParaRPr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Georgia"/>
              <a:sym typeface="Georgia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42</a:t>
            </a:fld>
            <a:endParaRPr lang="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583" y="1003162"/>
            <a:ext cx="4547682" cy="34107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43</a:t>
            </a:fld>
            <a:endParaRPr lang="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515" y="125243"/>
            <a:ext cx="5836596" cy="437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87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44</a:t>
            </a:fld>
            <a:endParaRPr lang="pl" dirty="0"/>
          </a:p>
        </p:txBody>
      </p:sp>
      <p:sp>
        <p:nvSpPr>
          <p:cNvPr id="3" name="Prostokąt 2"/>
          <p:cNvSpPr/>
          <p:nvPr/>
        </p:nvSpPr>
        <p:spPr>
          <a:xfrm>
            <a:off x="269714" y="0"/>
            <a:ext cx="8486160" cy="4347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CHARAKTERYSTYKA ZAWODU</a:t>
            </a:r>
            <a:r>
              <a:rPr lang="pl-PL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endParaRPr lang="pl-PL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l-PL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Uczniowie są przygotowani do:</a:t>
            </a:r>
          </a:p>
          <a:p>
            <a:endParaRPr lang="pl-PL" sz="18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pl-PL" sz="1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montażu </a:t>
            </a:r>
            <a:r>
              <a:rPr lang="pl-PL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instalacji i urządzeń sanitarnych tj. zimnej i ciepłej wody, kanalizacji, centralnego ogrzewania, wentylacji i klimatyzacji </a:t>
            </a:r>
            <a:r>
              <a:rPr lang="pl-PL" sz="1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   w </a:t>
            </a:r>
            <a:r>
              <a:rPr lang="pl-PL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budynkach mieszkalnych, użyteczności publicznej, przemysłowych</a:t>
            </a:r>
            <a:r>
              <a:rPr lang="pl-PL" sz="1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pl-PL" sz="1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montażu </a:t>
            </a:r>
            <a:r>
              <a:rPr lang="pl-PL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przewodów, armatury i wyposażenia w pomieszczeniach </a:t>
            </a:r>
            <a:r>
              <a:rPr lang="pl-PL" sz="1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sanitarnych i </a:t>
            </a:r>
            <a:r>
              <a:rPr lang="pl-PL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kuchniach</a:t>
            </a:r>
            <a:r>
              <a:rPr lang="pl-PL" sz="1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pl-PL" sz="1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wykonywania </a:t>
            </a:r>
            <a:r>
              <a:rPr lang="pl-PL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prac demontażowych</a:t>
            </a:r>
            <a:r>
              <a:rPr lang="pl-PL" sz="1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pl-PL" sz="1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nadzorowania </a:t>
            </a:r>
            <a:r>
              <a:rPr lang="pl-PL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eksploatacji instalacji i urządzeń </a:t>
            </a:r>
            <a:r>
              <a:rPr lang="pl-PL" sz="1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sanitarnych,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pl-PL" sz="1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wykonywania </a:t>
            </a:r>
            <a:r>
              <a:rPr lang="pl-PL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prac związanych z konserwacją i utrzymaniem w należytym stanie technicznym czynnych instalacji sanitarnych.</a:t>
            </a:r>
          </a:p>
        </p:txBody>
      </p:sp>
    </p:spTree>
    <p:extLst>
      <p:ext uri="{BB962C8B-B14F-4D97-AF65-F5344CB8AC3E}">
        <p14:creationId xmlns:p14="http://schemas.microsoft.com/office/powerpoint/2010/main" val="27330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45</a:t>
            </a:fld>
            <a:endParaRPr lang="pl" dirty="0"/>
          </a:p>
        </p:txBody>
      </p:sp>
      <p:sp>
        <p:nvSpPr>
          <p:cNvPr id="3" name="Prostokąt 2"/>
          <p:cNvSpPr/>
          <p:nvPr/>
        </p:nvSpPr>
        <p:spPr>
          <a:xfrm>
            <a:off x="256558" y="57852"/>
            <a:ext cx="866377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Perspektywy zawodowe</a:t>
            </a:r>
          </a:p>
          <a:p>
            <a:endParaRPr lang="pl-PL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l-PL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Absolwent </a:t>
            </a:r>
            <a:r>
              <a:rPr lang="pl-PL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l-PL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może być </a:t>
            </a:r>
            <a:r>
              <a:rPr lang="pl-PL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zatrudniony: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pl-PL" sz="2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 stanowisku </a:t>
            </a:r>
            <a:r>
              <a:rPr lang="pl-PL" sz="2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montera </a:t>
            </a:r>
            <a:r>
              <a:rPr lang="pl-PL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instalacji sanitarnych (wodociągowych i ciepłej wody użytkowej, kanalizacyjnych, grzewczych, wentylacji i klimatyzacji oraz gazowych</a:t>
            </a:r>
            <a:r>
              <a:rPr lang="pl-PL" sz="2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),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pl-PL" sz="2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 </a:t>
            </a:r>
            <a:r>
              <a:rPr lang="pl-PL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firmach </a:t>
            </a:r>
            <a:r>
              <a:rPr lang="pl-PL" sz="2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budowlanych i </a:t>
            </a:r>
            <a:r>
              <a:rPr lang="pl-PL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instalacyjnych, </a:t>
            </a:r>
            <a:endParaRPr lang="pl-PL" sz="20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pl-PL" sz="2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 warsztatach </a:t>
            </a:r>
            <a:r>
              <a:rPr lang="pl-PL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rzemieślniczych, </a:t>
            </a:r>
            <a:r>
              <a:rPr lang="pl-PL" sz="2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remontowo–montażowych</a:t>
            </a:r>
            <a:r>
              <a:rPr lang="pl-PL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endParaRPr lang="pl-PL" sz="20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pl-PL" sz="2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 administracjach </a:t>
            </a:r>
            <a:r>
              <a:rPr lang="pl-PL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domów mieszkalnych</a:t>
            </a:r>
            <a:r>
              <a:rPr lang="pl-PL" sz="2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pl-PL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pl-PL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Może też prowadzić własną firmę instalacyjno-montażową.</a:t>
            </a:r>
          </a:p>
        </p:txBody>
      </p:sp>
    </p:spTree>
    <p:extLst>
      <p:ext uri="{BB962C8B-B14F-4D97-AF65-F5344CB8AC3E}">
        <p14:creationId xmlns:p14="http://schemas.microsoft.com/office/powerpoint/2010/main" val="104040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7" name="Google Shape;2687;p326"/>
          <p:cNvSpPr txBox="1">
            <a:spLocks noGrp="1"/>
          </p:cNvSpPr>
          <p:nvPr>
            <p:ph type="title" idx="4294967295"/>
          </p:nvPr>
        </p:nvSpPr>
        <p:spPr>
          <a:xfrm>
            <a:off x="0" y="206375"/>
            <a:ext cx="8229600" cy="857250"/>
          </a:xfrm>
          <a:prstGeom prst="rect">
            <a:avLst/>
          </a:prstGeom>
          <a:solidFill>
            <a:srgbClr val="FFF7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</a:pPr>
            <a:r>
              <a:rPr lang="pl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Georgia"/>
                <a:sym typeface="Georgia"/>
              </a:rPr>
              <a:t>Szkoła Branżowa </a:t>
            </a:r>
            <a:r>
              <a:rPr lang="pl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Georgia"/>
                <a:sym typeface="Georgia"/>
              </a:rPr>
              <a:t>I </a:t>
            </a:r>
            <a:r>
              <a:rPr lang="pl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Georgia"/>
                <a:sym typeface="Georgia"/>
              </a:rPr>
              <a:t>stopnia</a:t>
            </a:r>
            <a:r>
              <a:rPr lang="pl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Georgia"/>
                <a:sym typeface="Georgia"/>
              </a:rPr>
              <a:t/>
            </a:r>
            <a:br>
              <a:rPr lang="pl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Georgia"/>
                <a:sym typeface="Georgia"/>
              </a:rPr>
            </a:br>
            <a:r>
              <a:rPr lang="pl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Georgia"/>
                <a:sym typeface="Georgia"/>
              </a:rPr>
              <a:t>kucharz</a:t>
            </a:r>
            <a:endParaRPr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Georgia"/>
              <a:sym typeface="Georgia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223520" y="1420098"/>
            <a:ext cx="2743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latin typeface="Verdana" panose="020B0604030504040204" pitchFamily="34" charset="0"/>
                <a:ea typeface="Verdana" panose="020B0604030504040204" pitchFamily="34" charset="0"/>
              </a:rPr>
              <a:t>Perspektywy pracy</a:t>
            </a:r>
            <a:r>
              <a:rPr lang="pl-PL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restauracje,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kawiarnie,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hotele,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domy wczasowe,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pensjonaty,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bary,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stołówki.</a:t>
            </a:r>
          </a:p>
          <a:p>
            <a:endParaRPr lang="pl-PL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46</a:t>
            </a:fld>
            <a:endParaRPr lang="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591" y="1085004"/>
            <a:ext cx="4951379" cy="3344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47</a:t>
            </a:fld>
            <a:endParaRPr lang="pl" dirty="0"/>
          </a:p>
        </p:txBody>
      </p:sp>
      <p:sp>
        <p:nvSpPr>
          <p:cNvPr id="3" name="Prostokąt 2"/>
          <p:cNvSpPr/>
          <p:nvPr/>
        </p:nvSpPr>
        <p:spPr>
          <a:xfrm>
            <a:off x="217089" y="251629"/>
            <a:ext cx="845326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l-PL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Charakterystyka </a:t>
            </a:r>
            <a:r>
              <a:rPr lang="pl-PL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zawodu</a:t>
            </a:r>
            <a:r>
              <a:rPr lang="pl-PL" dirty="0">
                <a:solidFill>
                  <a:srgbClr val="11111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pl-PL" dirty="0">
                <a:solidFill>
                  <a:srgbClr val="11111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dirty="0">
                <a:solidFill>
                  <a:srgbClr val="11111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br>
              <a:rPr lang="pl-PL" dirty="0">
                <a:solidFill>
                  <a:srgbClr val="11111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pl-PL" dirty="0" smtClean="0">
              <a:solidFill>
                <a:srgbClr val="11111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l-PL" sz="1800" dirty="0" smtClean="0">
                <a:solidFill>
                  <a:srgbClr val="11111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Kucharz </a:t>
            </a:r>
            <a:r>
              <a:rPr lang="pl-PL" sz="1800" dirty="0">
                <a:solidFill>
                  <a:srgbClr val="11111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zajmuje </a:t>
            </a:r>
            <a:r>
              <a:rPr lang="pl-PL" sz="1800" dirty="0" smtClean="0">
                <a:solidFill>
                  <a:srgbClr val="11111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się </a:t>
            </a:r>
            <a:r>
              <a:rPr lang="pl-PL" sz="1800" dirty="0">
                <a:solidFill>
                  <a:srgbClr val="11111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przyrządzaniem różnego rodzaju potraw, dań, przekąsek, a nawet ciast i deserów</a:t>
            </a:r>
            <a:r>
              <a:rPr lang="pl-PL" sz="1800" dirty="0" smtClean="0">
                <a:solidFill>
                  <a:srgbClr val="11111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l-PL" sz="1800" dirty="0" smtClean="0">
                <a:solidFill>
                  <a:srgbClr val="11111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Od </a:t>
            </a:r>
            <a:r>
              <a:rPr lang="pl-PL" sz="1800" dirty="0">
                <a:solidFill>
                  <a:srgbClr val="11111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kilkunastu lat sztuka kulinarna przeżywa swoisty renesans. Często to nie sam lokal, ale konkretny kucharz stanowi magnes przyciągający klientów. </a:t>
            </a:r>
            <a:endParaRPr lang="pl-PL" sz="1800" dirty="0" smtClean="0">
              <a:solidFill>
                <a:srgbClr val="11111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l-PL" sz="1800" dirty="0" smtClean="0">
                <a:solidFill>
                  <a:srgbClr val="11111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Profesjonalny </a:t>
            </a:r>
            <a:r>
              <a:rPr lang="pl-PL" sz="1800" dirty="0">
                <a:solidFill>
                  <a:srgbClr val="11111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kucharz to nie tylko znakomity rzemieślnik, ale także </a:t>
            </a:r>
            <a:r>
              <a:rPr lang="pl-PL" sz="1800" dirty="0" smtClean="0">
                <a:solidFill>
                  <a:srgbClr val="11111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w </a:t>
            </a:r>
            <a:r>
              <a:rPr lang="pl-PL" sz="1800" dirty="0">
                <a:solidFill>
                  <a:srgbClr val="11111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wielu przypadkach prawdziwy artysta, który potrafi z gotowania </a:t>
            </a:r>
            <a:r>
              <a:rPr lang="pl-PL" sz="1800" dirty="0" smtClean="0">
                <a:solidFill>
                  <a:srgbClr val="11111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i </a:t>
            </a:r>
            <a:r>
              <a:rPr lang="pl-PL" sz="1800" dirty="0">
                <a:solidFill>
                  <a:srgbClr val="11111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przygotowanych potraw uczynić prawdziwą sztukę. </a:t>
            </a:r>
          </a:p>
        </p:txBody>
      </p:sp>
    </p:spTree>
    <p:extLst>
      <p:ext uri="{BB962C8B-B14F-4D97-AF65-F5344CB8AC3E}">
        <p14:creationId xmlns:p14="http://schemas.microsoft.com/office/powerpoint/2010/main" val="229646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57;p341"/>
          <p:cNvSpPr txBox="1">
            <a:spLocks/>
          </p:cNvSpPr>
          <p:nvPr/>
        </p:nvSpPr>
        <p:spPr>
          <a:xfrm>
            <a:off x="0" y="720730"/>
            <a:ext cx="8667261" cy="286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l-PL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TYLKO U NAS:</a:t>
            </a:r>
            <a:endParaRPr lang="pl-PL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Permanent Marker"/>
              <a:sym typeface="Permanent Marker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48</a:t>
            </a:fld>
            <a:endParaRPr lang="pl" dirty="0"/>
          </a:p>
        </p:txBody>
      </p:sp>
    </p:spTree>
    <p:extLst>
      <p:ext uri="{BB962C8B-B14F-4D97-AF65-F5344CB8AC3E}">
        <p14:creationId xmlns:p14="http://schemas.microsoft.com/office/powerpoint/2010/main" val="404014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862;p3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8802" y="944880"/>
            <a:ext cx="4546078" cy="3406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863;p3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2159" y="182880"/>
            <a:ext cx="3129281" cy="416813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rostokąt 3"/>
          <p:cNvSpPr/>
          <p:nvPr/>
        </p:nvSpPr>
        <p:spPr>
          <a:xfrm>
            <a:off x="290382" y="58290"/>
            <a:ext cx="5226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ts val="1100"/>
            </a:pPr>
            <a:r>
              <a:rPr lang="pl-PL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matic SC"/>
                <a:sym typeface="Amatic SC"/>
              </a:rPr>
              <a:t>PIĘKNE OTOCZENIE</a:t>
            </a:r>
            <a:endParaRPr lang="pl-PL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49</a:t>
            </a:fld>
            <a:endParaRPr lang="pl" dirty="0"/>
          </a:p>
        </p:txBody>
      </p:sp>
    </p:spTree>
    <p:extLst>
      <p:ext uri="{BB962C8B-B14F-4D97-AF65-F5344CB8AC3E}">
        <p14:creationId xmlns:p14="http://schemas.microsoft.com/office/powerpoint/2010/main" val="325338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361570" y="154980"/>
            <a:ext cx="5782429" cy="4622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pl-PL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Technikum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technik </a:t>
            </a:r>
            <a:r>
              <a:rPr lang="pl-PL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architektury </a:t>
            </a:r>
            <a:r>
              <a:rPr lang="pl-PL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krajobrazu </a:t>
            </a:r>
          </a:p>
          <a:p>
            <a:pPr lvl="0">
              <a:lnSpc>
                <a:spcPct val="115000"/>
              </a:lnSpc>
            </a:pPr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z innowacją </a:t>
            </a:r>
            <a:r>
              <a:rPr lang="pl-PL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ARANŻACJA WNĘTRZ</a:t>
            </a:r>
            <a:endParaRPr lang="pl-PL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technik </a:t>
            </a:r>
            <a:r>
              <a:rPr lang="pl-PL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ekonomista</a:t>
            </a:r>
          </a:p>
          <a:p>
            <a:pPr lvl="0">
              <a:lnSpc>
                <a:spcPct val="115000"/>
              </a:lnSpc>
            </a:pPr>
            <a:r>
              <a:rPr lang="pl-PL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z</a:t>
            </a:r>
            <a:r>
              <a:rPr lang="pl-PL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 innowacją </a:t>
            </a:r>
            <a:r>
              <a:rPr lang="pl-PL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BANKOWOŚĆ I FINANSE </a:t>
            </a:r>
          </a:p>
          <a:p>
            <a:pPr lvl="0">
              <a:lnSpc>
                <a:spcPct val="115000"/>
              </a:lnSpc>
            </a:pPr>
            <a:r>
              <a:rPr lang="pl-PL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Z WYKORZYSTANIEM MNEMOTECHNIK</a:t>
            </a:r>
            <a:endParaRPr lang="pl-PL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technik </a:t>
            </a:r>
            <a:r>
              <a:rPr lang="pl-PL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żywienia i usług </a:t>
            </a:r>
            <a:r>
              <a:rPr lang="pl-PL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gastronomicznych</a:t>
            </a:r>
          </a:p>
          <a:p>
            <a:pPr>
              <a:lnSpc>
                <a:spcPct val="115000"/>
              </a:lnSpc>
            </a:pPr>
            <a:r>
              <a:rPr lang="pl-PL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z innowacją </a:t>
            </a:r>
            <a:r>
              <a:rPr lang="pl-PL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DIETETYKA I ESTETYKA POTRAW</a:t>
            </a:r>
          </a:p>
          <a:p>
            <a:pPr marL="171450" lvl="0" indent="-1714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1200" b="1" i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technik rachunkowości</a:t>
            </a:r>
            <a:endParaRPr lang="pl-PL" sz="1200" b="1" i="1" u="sng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  <a:hlinkClick r:id="rId2"/>
            </a:endParaRPr>
          </a:p>
          <a:p>
            <a:pPr marL="171450" lvl="0" indent="-1714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1200" b="1" i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technik handlowiec</a:t>
            </a:r>
          </a:p>
          <a:p>
            <a:pPr marL="171450" lvl="0" indent="-1714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1200" b="1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t</a:t>
            </a:r>
            <a:r>
              <a:rPr lang="pl-PL" sz="1200" b="1" i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echnik agrobiznesu</a:t>
            </a:r>
          </a:p>
          <a:p>
            <a:pPr marL="171450" lvl="0" indent="-1714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1200" b="1" i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technik </a:t>
            </a:r>
            <a:r>
              <a:rPr lang="pl-PL" sz="1200" b="1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inżynierii sanitarnej</a:t>
            </a:r>
            <a:endParaRPr lang="pl-PL" sz="1200" b="1" i="1" u="sng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  <a:hlinkClick r:id="rId3"/>
            </a:endParaRPr>
          </a:p>
          <a:p>
            <a:pPr marL="171450" lvl="0" indent="-1714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1200" b="1" i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kelner</a:t>
            </a:r>
            <a:endParaRPr lang="pl-PL" sz="1200" b="1" i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  <a:p>
            <a:pPr marL="171450" lvl="0" indent="-1714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1200" b="1" i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technik </a:t>
            </a:r>
            <a:r>
              <a:rPr lang="pl-PL" sz="1200" b="1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ochrony środowiska</a:t>
            </a:r>
            <a:endParaRPr lang="pl-PL" sz="1200" b="1" i="1" u="sng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  <a:hlinkClick r:id="rId4"/>
            </a:endParaRPr>
          </a:p>
          <a:p>
            <a:pPr marL="171450" lvl="0" indent="-1714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1200" b="1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technik </a:t>
            </a:r>
            <a:r>
              <a:rPr lang="pl-PL" sz="1200" b="1" i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reklamy</a:t>
            </a:r>
          </a:p>
          <a:p>
            <a:pPr marL="171450" indent="-1714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1200" b="1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technik technologii żywności</a:t>
            </a:r>
          </a:p>
          <a:p>
            <a:pPr marL="171450" lvl="0" indent="-1714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1200" b="1" i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technik </a:t>
            </a:r>
            <a:r>
              <a:rPr lang="pl-PL" sz="1200" b="1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turystyki </a:t>
            </a:r>
            <a:r>
              <a:rPr lang="pl-PL" sz="1200" b="1" i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na obszarach wiejskich</a:t>
            </a:r>
            <a:r>
              <a:rPr lang="pl-PL" sz="1200" b="1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/>
            </a:r>
            <a:br>
              <a:rPr lang="pl-PL" sz="1200" b="1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</a:br>
            <a:endParaRPr lang="pl-PL" sz="1200" b="1" i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5</a:t>
            </a:fld>
            <a:endParaRPr lang="pl" dirty="0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82" y="80411"/>
            <a:ext cx="2937542" cy="438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16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060" y="193827"/>
            <a:ext cx="5674940" cy="425324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32" y="64751"/>
            <a:ext cx="3352003" cy="4511402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1166871" y="3924013"/>
            <a:ext cx="63353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pl-P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MAGICZNA ATMOSFERA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50</a:t>
            </a:fld>
            <a:endParaRPr lang="pl" dirty="0"/>
          </a:p>
        </p:txBody>
      </p:sp>
    </p:spTree>
    <p:extLst>
      <p:ext uri="{BB962C8B-B14F-4D97-AF65-F5344CB8AC3E}">
        <p14:creationId xmlns:p14="http://schemas.microsoft.com/office/powerpoint/2010/main" val="32848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028;p367"/>
          <p:cNvPicPr preferRelativeResize="0"/>
          <p:nvPr/>
        </p:nvPicPr>
        <p:blipFill rotWithShape="1">
          <a:blip r:embed="rId2">
            <a:alphaModFix/>
          </a:blip>
          <a:srcRect t="7466"/>
          <a:stretch/>
        </p:blipFill>
        <p:spPr>
          <a:xfrm>
            <a:off x="1201714" y="750277"/>
            <a:ext cx="6707455" cy="370546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ymbol zastępczy numeru slajdu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51</a:t>
            </a:fld>
            <a:endParaRPr lang="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1930400" y="0"/>
            <a:ext cx="6447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wycieczki edukacyjne</a:t>
            </a:r>
            <a:endParaRPr lang="pl-PL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170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52</a:t>
            </a:fld>
            <a:endParaRPr lang="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975" y="84845"/>
            <a:ext cx="5807412" cy="435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03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53</a:t>
            </a:fld>
            <a:endParaRPr lang="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008" y="83901"/>
            <a:ext cx="5812277" cy="435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00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54</a:t>
            </a:fld>
            <a:endParaRPr lang="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891" y="68164"/>
            <a:ext cx="5868500" cy="440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5" name="Google Shape;3035;p3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3576" y="765768"/>
            <a:ext cx="5321710" cy="3676073"/>
          </a:xfrm>
          <a:prstGeom prst="rect">
            <a:avLst/>
          </a:prstGeom>
          <a:noFill/>
          <a:ln>
            <a:noFill/>
          </a:ln>
        </p:spPr>
      </p:pic>
      <p:sp>
        <p:nvSpPr>
          <p:cNvPr id="3036" name="Google Shape;3036;p368"/>
          <p:cNvSpPr txBox="1"/>
          <p:nvPr/>
        </p:nvSpPr>
        <p:spPr>
          <a:xfrm>
            <a:off x="222240" y="4324748"/>
            <a:ext cx="83766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6000" dirty="0">
              <a:latin typeface="Kaushan Script" panose="03060602040705080205" pitchFamily="66" charset="0"/>
              <a:ea typeface="Pacifico"/>
              <a:cs typeface="Pacifico"/>
              <a:sym typeface="Pacifico"/>
            </a:endParaRPr>
          </a:p>
        </p:txBody>
      </p:sp>
      <p:pic>
        <p:nvPicPr>
          <p:cNvPr id="6" name="Google Shape;3034;p3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4264" y="765768"/>
            <a:ext cx="2937368" cy="36760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ole tekstowe 1"/>
          <p:cNvSpPr txBox="1"/>
          <p:nvPr/>
        </p:nvSpPr>
        <p:spPr>
          <a:xfrm>
            <a:off x="3571632" y="28202"/>
            <a:ext cx="4165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Pacifico"/>
                <a:sym typeface="Pacifico"/>
              </a:rPr>
              <a:t>zajęcia sportowe</a:t>
            </a:r>
            <a:endParaRPr lang="pl-P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Pacifico"/>
              <a:sym typeface="Pacifico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55</a:t>
            </a:fld>
            <a:endParaRPr lang="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021;p36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36985" y="154832"/>
            <a:ext cx="6201471" cy="41358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ostokąt 2"/>
          <p:cNvSpPr/>
          <p:nvPr/>
        </p:nvSpPr>
        <p:spPr>
          <a:xfrm>
            <a:off x="129614" y="1684129"/>
            <a:ext cx="279275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l-PL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aktywność </a:t>
            </a:r>
            <a:endParaRPr lang="pl-PL" sz="3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Permanent Marker"/>
              <a:sym typeface="Permanent Marker"/>
            </a:endParaRPr>
          </a:p>
          <a:p>
            <a:pPr lvl="0"/>
            <a:r>
              <a:rPr lang="pl-PL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fizyczna</a:t>
            </a:r>
            <a:endParaRPr lang="pl-PL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Permanent Marker"/>
              <a:sym typeface="Permanent Marker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56</a:t>
            </a:fld>
            <a:endParaRPr lang="pl" dirty="0"/>
          </a:p>
        </p:txBody>
      </p:sp>
    </p:spTree>
    <p:extLst>
      <p:ext uri="{BB962C8B-B14F-4D97-AF65-F5344CB8AC3E}">
        <p14:creationId xmlns:p14="http://schemas.microsoft.com/office/powerpoint/2010/main" val="6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3" name="Google Shape;3053;p3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559" y="126122"/>
            <a:ext cx="8437591" cy="4210186"/>
          </a:xfrm>
          <a:prstGeom prst="rect">
            <a:avLst/>
          </a:prstGeom>
          <a:noFill/>
          <a:ln>
            <a:noFill/>
          </a:ln>
        </p:spPr>
      </p:pic>
      <p:sp>
        <p:nvSpPr>
          <p:cNvPr id="3054" name="Google Shape;3054;p371"/>
          <p:cNvSpPr txBox="1"/>
          <p:nvPr/>
        </p:nvSpPr>
        <p:spPr>
          <a:xfrm>
            <a:off x="353204" y="3577477"/>
            <a:ext cx="8244300" cy="9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Pacifico"/>
                <a:sym typeface="Pacifico"/>
              </a:rPr>
              <a:t>poszukiwanie </a:t>
            </a:r>
            <a:r>
              <a:rPr lang="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Pacifico"/>
                <a:sym typeface="Pacifico"/>
              </a:rPr>
              <a:t>przygód w kraju</a:t>
            </a:r>
            <a:endParaRPr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Pacifico"/>
              <a:sym typeface="Pacifico"/>
            </a:endParaRP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57</a:t>
            </a:fld>
            <a:endParaRPr lang="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20" y="127687"/>
            <a:ext cx="5602924" cy="4208418"/>
          </a:xfrm>
          <a:prstGeom prst="rect">
            <a:avLst/>
          </a:prstGeom>
        </p:spPr>
      </p:pic>
      <p:sp>
        <p:nvSpPr>
          <p:cNvPr id="3065" name="Google Shape;3065;p373"/>
          <p:cNvSpPr txBox="1"/>
          <p:nvPr/>
        </p:nvSpPr>
        <p:spPr>
          <a:xfrm>
            <a:off x="1" y="228600"/>
            <a:ext cx="2782320" cy="48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Pacifico"/>
                <a:sym typeface="Pacifico"/>
              </a:rPr>
              <a:t>otwartość </a:t>
            </a:r>
            <a:endParaRPr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Pacifico"/>
                <a:sym typeface="Pacifico"/>
              </a:rPr>
              <a:t>na </a:t>
            </a:r>
            <a:endParaRPr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Pacifico"/>
                <a:sym typeface="Pacifico"/>
              </a:rPr>
              <a:t>Europę</a:t>
            </a:r>
            <a:endParaRPr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Pacifico"/>
              <a:sym typeface="Pacific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Pacifico"/>
                <a:sym typeface="Pacifico"/>
              </a:rPr>
              <a:t>staż </a:t>
            </a:r>
            <a:endParaRPr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Pacifico"/>
                <a:sym typeface="Pacifico"/>
              </a:rPr>
              <a:t>zagraniczny </a:t>
            </a:r>
            <a:endParaRPr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Pacifico"/>
                <a:sym typeface="Pacifico"/>
              </a:rPr>
              <a:t>w </a:t>
            </a:r>
            <a:endParaRPr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Pacifico"/>
                <a:sym typeface="Pacifico"/>
              </a:rPr>
              <a:t>Wielkiej </a:t>
            </a:r>
            <a:endParaRPr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Pacifico"/>
                <a:sym typeface="Pacifico"/>
              </a:rPr>
              <a:t>Brytanii</a:t>
            </a:r>
            <a:endParaRPr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Pacifico"/>
              <a:sym typeface="Pacifico"/>
            </a:endParaRP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58</a:t>
            </a:fld>
            <a:endParaRPr lang="pl" dirty="0"/>
          </a:p>
        </p:txBody>
      </p:sp>
      <p:sp>
        <p:nvSpPr>
          <p:cNvPr id="2" name="pole tekstowe 1"/>
          <p:cNvSpPr txBox="1"/>
          <p:nvPr/>
        </p:nvSpPr>
        <p:spPr>
          <a:xfrm>
            <a:off x="7424616" y="4105272"/>
            <a:ext cx="1719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 2019</a:t>
            </a:r>
            <a:endParaRPr lang="pl-PL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3" name="Google Shape;2823;p337"/>
          <p:cNvSpPr/>
          <p:nvPr/>
        </p:nvSpPr>
        <p:spPr>
          <a:xfrm>
            <a:off x="914400" y="201913"/>
            <a:ext cx="8049845" cy="537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200" b="1" i="0" u="none" strike="noStrike" cap="none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Program Erasmus+ Anglia</a:t>
            </a:r>
            <a:endParaRPr sz="3200" b="1" i="0" u="none" strike="noStrike" cap="none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sp>
        <p:nvSpPr>
          <p:cNvPr id="2824" name="Google Shape;2824;p337"/>
          <p:cNvSpPr/>
          <p:nvPr/>
        </p:nvSpPr>
        <p:spPr>
          <a:xfrm>
            <a:off x="6619631" y="2352776"/>
            <a:ext cx="2217544" cy="906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 i="0" u="none" strike="noStrike" cap="none" dirty="0" smtClean="0">
                <a:solidFill>
                  <a:srgbClr val="DF322D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październik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 i="0" u="none" strike="noStrike" cap="none" dirty="0" smtClean="0">
                <a:solidFill>
                  <a:srgbClr val="DF322D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2019</a:t>
            </a:r>
            <a:endParaRPr sz="2400" b="1" i="0" u="none" strike="noStrike" cap="none" dirty="0">
              <a:solidFill>
                <a:srgbClr val="DF322D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pic>
        <p:nvPicPr>
          <p:cNvPr id="9" name="Google Shape;2845;p339"/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2708" y="739359"/>
            <a:ext cx="5666153" cy="3665415"/>
          </a:xfrm>
          <a:prstGeom prst="rect">
            <a:avLst/>
          </a:prstGeom>
          <a:solidFill>
            <a:srgbClr val="FFFFCC"/>
          </a:solidFill>
          <a:ln>
            <a:noFill/>
          </a:ln>
        </p:spPr>
      </p:pic>
      <p:sp>
        <p:nvSpPr>
          <p:cNvPr id="3" name="Symbol zastępczy numeru slajdu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59</a:t>
            </a:fld>
            <a:endParaRPr lang="pl" dirty="0"/>
          </a:p>
        </p:txBody>
      </p:sp>
    </p:spTree>
    <p:extLst>
      <p:ext uri="{BB962C8B-B14F-4D97-AF65-F5344CB8AC3E}">
        <p14:creationId xmlns:p14="http://schemas.microsoft.com/office/powerpoint/2010/main" val="236878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118171" y="153143"/>
            <a:ext cx="5966624" cy="42688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pl-PL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Szkoła Branżowa </a:t>
            </a:r>
          </a:p>
          <a:p>
            <a:pPr lvl="0" algn="ctr">
              <a:lnSpc>
                <a:spcPct val="115000"/>
              </a:lnSpc>
            </a:pPr>
            <a:r>
              <a:rPr lang="pl-PL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I stopnia</a:t>
            </a:r>
            <a: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/>
            </a:r>
            <a:b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</a:br>
            <a:endParaRPr lang="pl-PL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monter </a:t>
            </a:r>
            <a:r>
              <a:rPr lang="pl-PL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sieci i instalacji </a:t>
            </a:r>
            <a:r>
              <a:rPr lang="pl-PL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sanitarnych </a:t>
            </a:r>
            <a:r>
              <a:rPr lang="pl-PL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z innowacją TECHNIKA I INFORMATYKA </a:t>
            </a:r>
            <a:endParaRPr lang="pl-PL" sz="1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k</a:t>
            </a:r>
            <a:r>
              <a:rPr lang="pl-PL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ucharz </a:t>
            </a:r>
            <a:r>
              <a:rPr lang="pl-PL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z </a:t>
            </a:r>
            <a:r>
              <a:rPr lang="pl-PL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innowacją DIETETYKA I ESTETYKA POTRAW</a:t>
            </a: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l-PL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cukiernik</a:t>
            </a:r>
          </a:p>
          <a:p>
            <a:pPr lvl="0">
              <a:lnSpc>
                <a:spcPct val="115000"/>
              </a:lnSpc>
            </a:pPr>
            <a:endParaRPr lang="pl-PL" sz="1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Calibri"/>
              <a:sym typeface="Calibri"/>
            </a:endParaRPr>
          </a:p>
        </p:txBody>
      </p:sp>
      <p:pic>
        <p:nvPicPr>
          <p:cNvPr id="4" name="Google Shape;2874;p3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7328" y="153143"/>
            <a:ext cx="2865120" cy="426886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ymbol zastępczy numeru slajdu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6</a:t>
            </a:fld>
            <a:endParaRPr lang="pl" dirty="0"/>
          </a:p>
        </p:txBody>
      </p:sp>
    </p:spTree>
    <p:extLst>
      <p:ext uri="{BB962C8B-B14F-4D97-AF65-F5344CB8AC3E}">
        <p14:creationId xmlns:p14="http://schemas.microsoft.com/office/powerpoint/2010/main" val="39103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Google Shape;3088;p377"/>
          <p:cNvPicPr preferRelativeResize="0"/>
          <p:nvPr/>
        </p:nvPicPr>
        <p:blipFill rotWithShape="1">
          <a:blip r:embed="rId3">
            <a:alphaModFix/>
          </a:blip>
          <a:srcRect t="13977" r="20335" b="16346"/>
          <a:stretch/>
        </p:blipFill>
        <p:spPr>
          <a:xfrm>
            <a:off x="93785" y="1006498"/>
            <a:ext cx="5587999" cy="3360752"/>
          </a:xfrm>
          <a:prstGeom prst="rect">
            <a:avLst/>
          </a:prstGeom>
          <a:noFill/>
          <a:ln>
            <a:noFill/>
          </a:ln>
        </p:spPr>
      </p:pic>
      <p:sp>
        <p:nvSpPr>
          <p:cNvPr id="3089" name="Google Shape;3089;p377"/>
          <p:cNvSpPr txBox="1"/>
          <p:nvPr/>
        </p:nvSpPr>
        <p:spPr>
          <a:xfrm>
            <a:off x="159533" y="85520"/>
            <a:ext cx="5631127" cy="920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Hiszpania 2018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projekt Robopreneur 2018-2020</a:t>
            </a:r>
            <a:endParaRPr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Permanent Marker"/>
              <a:sym typeface="Permanent Marker"/>
            </a:endParaRPr>
          </a:p>
        </p:txBody>
      </p:sp>
      <p:pic>
        <p:nvPicPr>
          <p:cNvPr id="4" name="Google Shape;3095;p3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3616" y="217089"/>
            <a:ext cx="2812257" cy="41501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ymbol zastępczy numeru slajdu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60</a:t>
            </a:fld>
            <a:endParaRPr lang="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Google Shape;3089;p377"/>
          <p:cNvSpPr txBox="1"/>
          <p:nvPr/>
        </p:nvSpPr>
        <p:spPr>
          <a:xfrm>
            <a:off x="159533" y="85520"/>
            <a:ext cx="5631127" cy="920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Portugalia 2019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projekt Robopreneur 2018-2020</a:t>
            </a:r>
            <a:endParaRPr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Permanent Marker"/>
              <a:sym typeface="Permanent Marker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61</a:t>
            </a:fld>
            <a:endParaRPr lang="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587" y="1"/>
            <a:ext cx="3414409" cy="448445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8409"/>
            <a:ext cx="5564220" cy="33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46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Google Shape;3089;p377"/>
          <p:cNvSpPr txBox="1"/>
          <p:nvPr/>
        </p:nvSpPr>
        <p:spPr>
          <a:xfrm>
            <a:off x="159533" y="85520"/>
            <a:ext cx="5631127" cy="920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Polska-Werynia 2019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Permanent Marker"/>
                <a:sym typeface="Permanent Marker"/>
              </a:rPr>
              <a:t>projekt Robopreneur 2018-2020</a:t>
            </a:r>
            <a:endParaRPr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Permanent Marker"/>
              <a:sym typeface="Permanent Marker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62</a:t>
            </a:fld>
            <a:endParaRPr lang="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154" y="918949"/>
            <a:ext cx="4909846" cy="356051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34" y="918949"/>
            <a:ext cx="4626476" cy="356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97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63</a:t>
            </a:fld>
            <a:endParaRPr lang="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27" y="88763"/>
            <a:ext cx="5831733" cy="43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10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64</a:t>
            </a:fld>
            <a:endParaRPr lang="pl" dirty="0"/>
          </a:p>
        </p:txBody>
      </p:sp>
      <p:sp>
        <p:nvSpPr>
          <p:cNvPr id="3" name="Prostokąt 2"/>
          <p:cNvSpPr/>
          <p:nvPr/>
        </p:nvSpPr>
        <p:spPr>
          <a:xfrm>
            <a:off x="422031" y="134488"/>
            <a:ext cx="878449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Najbliższe </a:t>
            </a:r>
            <a:r>
              <a:rPr lang="pl-PL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wyjazdy na praktyki zagraniczne!</a:t>
            </a:r>
            <a:endParaRPr lang="pl-PL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pl-PL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l-PL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kwiecień </a:t>
            </a:r>
            <a:r>
              <a:rPr lang="pl-PL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2020 – </a:t>
            </a:r>
            <a:r>
              <a:rPr lang="pl-PL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Włochy,</a:t>
            </a:r>
          </a:p>
          <a:p>
            <a:r>
              <a:rPr lang="pl-PL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m</a:t>
            </a:r>
            <a:r>
              <a:rPr lang="pl-PL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aj 2020 – Hiszpania,</a:t>
            </a:r>
          </a:p>
          <a:p>
            <a:r>
              <a:rPr lang="pl-PL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p</a:t>
            </a:r>
            <a:r>
              <a:rPr lang="pl-PL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aździernik 2020 – Hiszpania,</a:t>
            </a:r>
          </a:p>
          <a:p>
            <a:r>
              <a:rPr lang="pl-PL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m</a:t>
            </a:r>
            <a:r>
              <a:rPr lang="pl-PL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aj 2021 – Hiszpania.</a:t>
            </a:r>
            <a:endParaRPr lang="pl-PL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71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6" name="Google Shape;3896;p482"/>
          <p:cNvSpPr txBox="1"/>
          <p:nvPr/>
        </p:nvSpPr>
        <p:spPr>
          <a:xfrm>
            <a:off x="1486723" y="111834"/>
            <a:ext cx="7388336" cy="516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Gill Sans"/>
                <a:sym typeface="Gill Sans"/>
              </a:rPr>
              <a:t>Absolwenci szkoły - ludzie sukcesu!</a:t>
            </a:r>
            <a:endParaRPr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Gill Sans"/>
              <a:sym typeface="Gill Sans"/>
            </a:endParaRPr>
          </a:p>
        </p:txBody>
      </p:sp>
      <p:pic>
        <p:nvPicPr>
          <p:cNvPr id="3897" name="Google Shape;3897;p4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34353" y="789609"/>
            <a:ext cx="4940706" cy="3644244"/>
          </a:xfrm>
          <a:prstGeom prst="rect">
            <a:avLst/>
          </a:prstGeom>
          <a:noFill/>
          <a:ln>
            <a:noFill/>
          </a:ln>
        </p:spPr>
      </p:pic>
      <p:sp>
        <p:nvSpPr>
          <p:cNvPr id="3898" name="Google Shape;3898;p482"/>
          <p:cNvSpPr txBox="1"/>
          <p:nvPr/>
        </p:nvSpPr>
        <p:spPr>
          <a:xfrm>
            <a:off x="131569" y="1552605"/>
            <a:ext cx="3729963" cy="2118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Wojciech Jachyra </a:t>
            </a:r>
            <a:r>
              <a:rPr lang="pl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 </a:t>
            </a:r>
            <a:r>
              <a:rPr lang="pl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– </a:t>
            </a:r>
            <a:r>
              <a:rPr lang="pl" sz="24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fotograf publikujący </a:t>
            </a:r>
            <a:r>
              <a:rPr lang="pl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swoje prace w polskich </a:t>
            </a:r>
            <a:endParaRPr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i zagranicznych magazynach.</a:t>
            </a:r>
            <a:endParaRPr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65</a:t>
            </a:fld>
            <a:endParaRPr lang="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6" name="Google Shape;3896;p482"/>
          <p:cNvSpPr txBox="1"/>
          <p:nvPr/>
        </p:nvSpPr>
        <p:spPr>
          <a:xfrm>
            <a:off x="52627" y="111834"/>
            <a:ext cx="8822432" cy="516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Gill Sans"/>
                <a:sym typeface="Gill Sans"/>
              </a:rPr>
              <a:t>uczniowie szkoły - ludzie sukcesu!</a:t>
            </a:r>
            <a:endParaRPr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Gill Sans"/>
              <a:sym typeface="Gill Sans"/>
            </a:endParaRPr>
          </a:p>
        </p:txBody>
      </p:sp>
      <p:sp>
        <p:nvSpPr>
          <p:cNvPr id="3898" name="Google Shape;3898;p482"/>
          <p:cNvSpPr txBox="1"/>
          <p:nvPr/>
        </p:nvSpPr>
        <p:spPr>
          <a:xfrm>
            <a:off x="426581" y="1282792"/>
            <a:ext cx="3290225" cy="2355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Paweł Pleban </a:t>
            </a:r>
            <a:r>
              <a:rPr lang="pl" sz="24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– mistrz Polski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l"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</a:t>
            </a:r>
            <a:r>
              <a:rPr lang="pl" sz="24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rener – </a:t>
            </a:r>
            <a:r>
              <a:rPr lang="pl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Mariusz Brito</a:t>
            </a:r>
            <a:r>
              <a:rPr lang="pl" sz="24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 – absolwent szkoły</a:t>
            </a:r>
            <a:endParaRPr sz="2400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260" y="895732"/>
            <a:ext cx="4513947" cy="3432043"/>
          </a:xfrm>
          <a:prstGeom prst="rect">
            <a:avLst/>
          </a:prstGeom>
        </p:spPr>
      </p:pic>
      <p:sp>
        <p:nvSpPr>
          <p:cNvPr id="4" name="Symbol zastępczy numeru slajd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66</a:t>
            </a:fld>
            <a:endParaRPr lang="pl" dirty="0"/>
          </a:p>
        </p:txBody>
      </p:sp>
    </p:spTree>
    <p:extLst>
      <p:ext uri="{BB962C8B-B14F-4D97-AF65-F5344CB8AC3E}">
        <p14:creationId xmlns:p14="http://schemas.microsoft.com/office/powerpoint/2010/main" val="137861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67</a:t>
            </a:fld>
            <a:endParaRPr lang="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277707" y="765386"/>
            <a:ext cx="86427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Lekcje </a:t>
            </a:r>
          </a:p>
          <a:p>
            <a:pPr algn="ctr"/>
            <a:r>
              <a:rPr lang="pl-PL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od poniedziałku do piątku</a:t>
            </a:r>
          </a:p>
          <a:p>
            <a:pPr algn="ctr"/>
            <a:r>
              <a:rPr lang="pl-PL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na jedną zmianę</a:t>
            </a:r>
            <a:endParaRPr lang="pl-PL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74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5" name="Google Shape;3505;p434"/>
          <p:cNvSpPr txBox="1">
            <a:spLocks noGrp="1"/>
          </p:cNvSpPr>
          <p:nvPr>
            <p:ph type="ctrTitle"/>
          </p:nvPr>
        </p:nvSpPr>
        <p:spPr>
          <a:xfrm>
            <a:off x="685800" y="1597834"/>
            <a:ext cx="7772400" cy="110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6" name="Google Shape;3506;p434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07" name="Google Shape;3507;p4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9144001" cy="870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8" name="Google Shape;3508;p4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870375"/>
            <a:ext cx="9144001" cy="424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9" name="Google Shape;3509;p4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16275" y="3334500"/>
            <a:ext cx="3061350" cy="40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1" name="Google Shape;3511;p4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2" y="3738625"/>
            <a:ext cx="5191125" cy="55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6" name="Google Shape;3666;p454"/>
          <p:cNvSpPr txBox="1"/>
          <p:nvPr/>
        </p:nvSpPr>
        <p:spPr>
          <a:xfrm>
            <a:off x="0" y="0"/>
            <a:ext cx="9255833" cy="723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Stypendyści </a:t>
            </a:r>
            <a:r>
              <a:rPr lang="pl" sz="20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2019 </a:t>
            </a:r>
            <a:endParaRPr sz="20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69</a:t>
            </a:fld>
            <a:endParaRPr lang="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303" y="509485"/>
            <a:ext cx="5335621" cy="40017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3" name="Google Shape;2643;p322"/>
          <p:cNvSpPr txBox="1">
            <a:spLocks noGrp="1"/>
          </p:cNvSpPr>
          <p:nvPr>
            <p:ph type="title" idx="4294967295"/>
          </p:nvPr>
        </p:nvSpPr>
        <p:spPr>
          <a:xfrm>
            <a:off x="574566" y="0"/>
            <a:ext cx="8229600" cy="857250"/>
          </a:xfrm>
          <a:prstGeom prst="rect">
            <a:avLst/>
          </a:prstGeom>
          <a:solidFill>
            <a:srgbClr val="FFF7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</a:pPr>
            <a:r>
              <a:rPr lang="pl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Georgia"/>
                <a:sym typeface="Georgia"/>
              </a:rPr>
              <a:t>Technik architektury krajobrazu</a:t>
            </a:r>
            <a:endParaRPr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Georgia"/>
              <a:sym typeface="Georgia"/>
            </a:endParaRPr>
          </a:p>
        </p:txBody>
      </p:sp>
      <p:pic>
        <p:nvPicPr>
          <p:cNvPr id="2648" name="Google Shape;2648;p322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401849" y="745254"/>
            <a:ext cx="6367262" cy="366886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ymbol zastępczy numeru slajdu 2"/>
          <p:cNvSpPr>
            <a:spLocks noGrp="1"/>
          </p:cNvSpPr>
          <p:nvPr>
            <p:ph type="sldNum" idx="12"/>
          </p:nvPr>
        </p:nvSpPr>
        <p:spPr>
          <a:xfrm>
            <a:off x="718457" y="4652834"/>
            <a:ext cx="834900" cy="283500"/>
          </a:xfrm>
        </p:spPr>
        <p:txBody>
          <a:bodyPr/>
          <a:lstStyle/>
          <a:p>
            <a:r>
              <a:rPr lang="pl" dirty="0"/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70</a:t>
            </a:fld>
            <a:endParaRPr lang="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36" y="82740"/>
            <a:ext cx="8335478" cy="3536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38" y="3404032"/>
            <a:ext cx="6516303" cy="82461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Elipsa 2"/>
          <p:cNvSpPr/>
          <p:nvPr/>
        </p:nvSpPr>
        <p:spPr>
          <a:xfrm>
            <a:off x="173255" y="3404031"/>
            <a:ext cx="7421078" cy="10813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912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71</a:t>
            </a:fld>
            <a:endParaRPr lang="p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055" y="820502"/>
            <a:ext cx="6157608" cy="3542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505838" y="223736"/>
            <a:ext cx="7928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Nasza szkoła Twoją szansą na sukces!</a:t>
            </a:r>
          </a:p>
        </p:txBody>
      </p:sp>
    </p:spTree>
    <p:extLst>
      <p:ext uri="{BB962C8B-B14F-4D97-AF65-F5344CB8AC3E}">
        <p14:creationId xmlns:p14="http://schemas.microsoft.com/office/powerpoint/2010/main" val="128308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912;p350"/>
          <p:cNvPicPr preferRelativeResize="0"/>
          <p:nvPr/>
        </p:nvPicPr>
        <p:blipFill rotWithShape="1">
          <a:blip r:embed="rId2">
            <a:alphaModFix/>
          </a:blip>
          <a:srcRect t="8789"/>
          <a:stretch/>
        </p:blipFill>
        <p:spPr>
          <a:xfrm>
            <a:off x="249167" y="844062"/>
            <a:ext cx="8363387" cy="35589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e tekstowe 2"/>
          <p:cNvSpPr txBox="1"/>
          <p:nvPr/>
        </p:nvSpPr>
        <p:spPr>
          <a:xfrm>
            <a:off x="2174240" y="182880"/>
            <a:ext cx="6102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SUKCES NA GZAMINIE!</a:t>
            </a:r>
            <a:endParaRPr lang="pl-P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72</a:t>
            </a:fld>
            <a:endParaRPr lang="pl" dirty="0"/>
          </a:p>
        </p:txBody>
      </p:sp>
    </p:spTree>
    <p:extLst>
      <p:ext uri="{BB962C8B-B14F-4D97-AF65-F5344CB8AC3E}">
        <p14:creationId xmlns:p14="http://schemas.microsoft.com/office/powerpoint/2010/main" val="398826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73</a:t>
            </a:fld>
            <a:endParaRPr lang="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724988" y="617415"/>
            <a:ext cx="7551503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Zapraszamy</a:t>
            </a:r>
          </a:p>
          <a:p>
            <a:pPr algn="ctr"/>
            <a:endParaRPr lang="pl-PL" sz="11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l-PL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DNI OTWARTE</a:t>
            </a:r>
          </a:p>
          <a:p>
            <a:pPr algn="ctr"/>
            <a:r>
              <a:rPr lang="pl-PL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kwiecień 2020</a:t>
            </a:r>
            <a:endParaRPr lang="pl-PL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887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74</a:t>
            </a:fld>
            <a:endParaRPr lang="pl" dirty="0"/>
          </a:p>
        </p:txBody>
      </p:sp>
      <p:sp>
        <p:nvSpPr>
          <p:cNvPr id="4" name="Prostokąt 3"/>
          <p:cNvSpPr/>
          <p:nvPr/>
        </p:nvSpPr>
        <p:spPr>
          <a:xfrm>
            <a:off x="5434885" y="877806"/>
            <a:ext cx="3617018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Zapraszamy</a:t>
            </a:r>
          </a:p>
          <a:p>
            <a:pPr algn="ctr"/>
            <a:endParaRPr lang="pl-P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l-PL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DNI OTWARTE</a:t>
            </a:r>
          </a:p>
          <a:p>
            <a:pPr algn="ctr"/>
            <a:r>
              <a:rPr lang="pl-PL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27, 28, 29 kwiecień 2020 r.</a:t>
            </a:r>
            <a:endParaRPr lang="pl-PL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6367" y="0"/>
            <a:ext cx="5003456" cy="4523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819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" name="Google Shape;3123;p383"/>
          <p:cNvPicPr preferRelativeResize="0"/>
          <p:nvPr/>
        </p:nvPicPr>
        <p:blipFill rotWithShape="1">
          <a:blip r:embed="rId3">
            <a:alphaModFix/>
          </a:blip>
          <a:srcRect t="13981"/>
          <a:stretch/>
        </p:blipFill>
        <p:spPr>
          <a:xfrm>
            <a:off x="1195995" y="711200"/>
            <a:ext cx="6901525" cy="3688080"/>
          </a:xfrm>
          <a:prstGeom prst="rect">
            <a:avLst/>
          </a:prstGeom>
          <a:noFill/>
          <a:ln>
            <a:noFill/>
          </a:ln>
        </p:spPr>
      </p:pic>
      <p:sp>
        <p:nvSpPr>
          <p:cNvPr id="3124" name="Google Shape;3124;p383"/>
          <p:cNvSpPr txBox="1"/>
          <p:nvPr/>
        </p:nvSpPr>
        <p:spPr>
          <a:xfrm>
            <a:off x="1991419" y="0"/>
            <a:ext cx="5669405" cy="73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Pacifico"/>
                <a:sym typeface="Pacifico"/>
              </a:rPr>
              <a:t>dołącz do nas</a:t>
            </a:r>
            <a:endParaRPr sz="36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Pacifico"/>
              <a:sym typeface="Pacifico"/>
            </a:endParaRPr>
          </a:p>
        </p:txBody>
      </p:sp>
      <p:sp>
        <p:nvSpPr>
          <p:cNvPr id="3125" name="Google Shape;3125;p383"/>
          <p:cNvSpPr txBox="1"/>
          <p:nvPr/>
        </p:nvSpPr>
        <p:spPr>
          <a:xfrm>
            <a:off x="1688367" y="3686552"/>
            <a:ext cx="5916779" cy="96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Pacifico"/>
                <a:sym typeface="Pacifico"/>
              </a:rPr>
              <a:t>  </a:t>
            </a:r>
            <a:r>
              <a:rPr lang="pl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Pacifico"/>
                <a:sym typeface="Pacifico"/>
              </a:rPr>
              <a:t>www.zswerynia.pl</a:t>
            </a:r>
            <a:endParaRPr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Pacifico"/>
              <a:sym typeface="Pacifico"/>
            </a:endParaRP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75</a:t>
            </a:fld>
            <a:endParaRPr lang="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pl" smtClean="0"/>
              <a:pPr/>
              <a:t>8</a:t>
            </a:fld>
            <a:endParaRPr lang="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613155" y="953871"/>
            <a:ext cx="766249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Dla osób zainteresowanych przygotowaniem, urządzaniem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i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pielęgnowaniem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terenów zieleni zarówno w mieście jak i na terenach wiejskich. </a:t>
            </a:r>
            <a:endParaRPr lang="pl-PL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pl-PL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Technik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architektury krajobrazu nadzoruje pielęgnację parków, starodrzewu oraz produkuje rośliny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ozdobne i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materiał szkółkarski.</a:t>
            </a:r>
            <a:b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6962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3" name="Google Shape;2643;p322"/>
          <p:cNvSpPr txBox="1">
            <a:spLocks noGrp="1"/>
          </p:cNvSpPr>
          <p:nvPr>
            <p:ph type="title" idx="4294967295"/>
          </p:nvPr>
        </p:nvSpPr>
        <p:spPr>
          <a:xfrm>
            <a:off x="574566" y="0"/>
            <a:ext cx="8229600" cy="857250"/>
          </a:xfrm>
          <a:prstGeom prst="rect">
            <a:avLst/>
          </a:prstGeom>
          <a:solidFill>
            <a:srgbClr val="FFF7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</a:pPr>
            <a:r>
              <a:rPr lang="pl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Georgia"/>
                <a:sym typeface="Georgia"/>
              </a:rPr>
              <a:t>Technik architektury krajobrazu</a:t>
            </a:r>
            <a:endParaRPr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Georgia"/>
              <a:sym typeface="Georgia"/>
            </a:endParaRP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2"/>
          </p:nvPr>
        </p:nvSpPr>
        <p:spPr>
          <a:xfrm>
            <a:off x="718457" y="4652834"/>
            <a:ext cx="834900" cy="283500"/>
          </a:xfrm>
        </p:spPr>
        <p:txBody>
          <a:bodyPr/>
          <a:lstStyle/>
          <a:p>
            <a:r>
              <a:rPr lang="pl" dirty="0"/>
              <a:t>9</a:t>
            </a:r>
          </a:p>
        </p:txBody>
      </p:sp>
      <p:pic>
        <p:nvPicPr>
          <p:cNvPr id="5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627" y="637160"/>
            <a:ext cx="5437760" cy="3895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427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1308</TotalTime>
  <Words>1037</Words>
  <Application>Microsoft Office PowerPoint</Application>
  <PresentationFormat>Pokaz na ekranie (16:9)</PresentationFormat>
  <Paragraphs>291</Paragraphs>
  <Slides>75</Slides>
  <Notes>27</Notes>
  <HiddenSlides>0</HiddenSlides>
  <MMClips>0</MMClips>
  <ScaleCrop>false</ScaleCrop>
  <HeadingPairs>
    <vt:vector size="6" baseType="variant">
      <vt:variant>
        <vt:lpstr>Używane czcionki</vt:lpstr>
      </vt:variant>
      <vt:variant>
        <vt:i4>11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75</vt:i4>
      </vt:variant>
    </vt:vector>
  </HeadingPairs>
  <TitlesOfParts>
    <vt:vector size="88" baseType="lpstr">
      <vt:lpstr>Arial</vt:lpstr>
      <vt:lpstr>Calibri</vt:lpstr>
      <vt:lpstr>Permanent Marker</vt:lpstr>
      <vt:lpstr>Georgia</vt:lpstr>
      <vt:lpstr>Kaushan Script</vt:lpstr>
      <vt:lpstr>Amatic SC</vt:lpstr>
      <vt:lpstr>Times New Roman</vt:lpstr>
      <vt:lpstr>Pacifico</vt:lpstr>
      <vt:lpstr>Wingdings</vt:lpstr>
      <vt:lpstr>Gill Sans</vt:lpstr>
      <vt:lpstr>Verdana</vt:lpstr>
      <vt:lpstr>3_Motyw pakietu Office</vt:lpstr>
      <vt:lpstr>1_Motyw pakietu Office</vt:lpstr>
      <vt:lpstr>Prezentacja programu PowerPoint</vt:lpstr>
      <vt:lpstr>Dlaczego technikum? Jedna szkoła – wiele możliwości!</vt:lpstr>
      <vt:lpstr>Dlaczego technikum? Jedna szkoła – wiele możliwości!</vt:lpstr>
      <vt:lpstr>Prezentacja programu PowerPoint</vt:lpstr>
      <vt:lpstr>Prezentacja programu PowerPoint</vt:lpstr>
      <vt:lpstr>Prezentacja programu PowerPoint</vt:lpstr>
      <vt:lpstr>Technik architektury krajobrazu</vt:lpstr>
      <vt:lpstr>Prezentacja programu PowerPoint</vt:lpstr>
      <vt:lpstr>Technik architektury krajobrazu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Technik ekonomista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Szkoła Branżowa I stopnia monter sieci i instalacji sanitarnych</vt:lpstr>
      <vt:lpstr>Prezentacja programu PowerPoint</vt:lpstr>
      <vt:lpstr>Prezentacja programu PowerPoint</vt:lpstr>
      <vt:lpstr>Prezentacja programu PowerPoint</vt:lpstr>
      <vt:lpstr>Szkoła Branżowa I stopnia kucharz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Małgorzata Król</dc:creator>
  <cp:lastModifiedBy>Iwonka</cp:lastModifiedBy>
  <cp:revision>127</cp:revision>
  <dcterms:modified xsi:type="dcterms:W3CDTF">2020-03-17T19:25:41Z</dcterms:modified>
</cp:coreProperties>
</file>