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pl-PL" sz="4400" spc="-1" strike="noStrike">
                <a:latin typeface="Arial"/>
              </a:rPr>
              <a:t>Kliknij, aby przesunąć slajd</a:t>
            </a:r>
            <a:endParaRPr b="0" lang="pl-PL" sz="4400" spc="-1" strike="noStrike">
              <a:latin typeface="Arial"/>
            </a:endParaRPr>
          </a:p>
        </p:txBody>
      </p:sp>
      <p:sp>
        <p:nvSpPr>
          <p:cNvPr id="77" name="PlaceHolder 2"/>
          <p:cNvSpPr>
            <a:spLocks noGrp="1"/>
          </p:cNvSpPr>
          <p:nvPr>
            <p:ph type="body"/>
          </p:nvPr>
        </p:nvSpPr>
        <p:spPr>
          <a:xfrm>
            <a:off x="756000" y="5078520"/>
            <a:ext cx="6047640" cy="4811040"/>
          </a:xfrm>
          <a:prstGeom prst="rect">
            <a:avLst/>
          </a:prstGeom>
        </p:spPr>
        <p:txBody>
          <a:bodyPr lIns="0" rIns="0" tIns="0" bIns="0">
            <a:noAutofit/>
          </a:bodyPr>
          <a:p>
            <a:r>
              <a:rPr b="0" lang="pl-PL" sz="2000" spc="-1" strike="noStrike">
                <a:latin typeface="Arial"/>
              </a:rPr>
              <a:t>Kliknij, aby edytować format notatek</a:t>
            </a:r>
            <a:endParaRPr b="0" lang="pl-PL" sz="2000" spc="-1" strike="noStrike">
              <a:latin typeface="Arial"/>
            </a:endParaRPr>
          </a:p>
        </p:txBody>
      </p:sp>
      <p:sp>
        <p:nvSpPr>
          <p:cNvPr id="78" name="PlaceHolder 3"/>
          <p:cNvSpPr>
            <a:spLocks noGrp="1"/>
          </p:cNvSpPr>
          <p:nvPr>
            <p:ph type="hdr"/>
          </p:nvPr>
        </p:nvSpPr>
        <p:spPr>
          <a:xfrm>
            <a:off x="0" y="0"/>
            <a:ext cx="3280680" cy="534240"/>
          </a:xfrm>
          <a:prstGeom prst="rect">
            <a:avLst/>
          </a:prstGeom>
        </p:spPr>
        <p:txBody>
          <a:bodyPr lIns="0" rIns="0" tIns="0" bIns="0">
            <a:noAutofit/>
          </a:bodyPr>
          <a:p>
            <a:r>
              <a:rPr b="0" lang="pl-PL" sz="1400" spc="-1" strike="noStrike">
                <a:latin typeface="Times New Roman"/>
              </a:rPr>
              <a:t> </a:t>
            </a:r>
            <a:endParaRPr b="0" lang="pl-PL" sz="1400" spc="-1" strike="noStrike">
              <a:latin typeface="Times New Roman"/>
            </a:endParaRPr>
          </a:p>
        </p:txBody>
      </p:sp>
      <p:sp>
        <p:nvSpPr>
          <p:cNvPr id="79" name="PlaceHolder 4"/>
          <p:cNvSpPr>
            <a:spLocks noGrp="1"/>
          </p:cNvSpPr>
          <p:nvPr>
            <p:ph type="dt"/>
          </p:nvPr>
        </p:nvSpPr>
        <p:spPr>
          <a:xfrm>
            <a:off x="4278960" y="0"/>
            <a:ext cx="3280680" cy="534240"/>
          </a:xfrm>
          <a:prstGeom prst="rect">
            <a:avLst/>
          </a:prstGeom>
        </p:spPr>
        <p:txBody>
          <a:bodyPr lIns="0" rIns="0" tIns="0" bIns="0">
            <a:noAutofit/>
          </a:bodyPr>
          <a:p>
            <a:pPr algn="r"/>
            <a:r>
              <a:rPr b="0" lang="pl-PL" sz="1400" spc="-1" strike="noStrike">
                <a:latin typeface="Times New Roman"/>
              </a:rPr>
              <a:t> </a:t>
            </a:r>
            <a:endParaRPr b="0" lang="pl-PL" sz="1400" spc="-1" strike="noStrike">
              <a:latin typeface="Times New Roman"/>
            </a:endParaRPr>
          </a:p>
        </p:txBody>
      </p:sp>
      <p:sp>
        <p:nvSpPr>
          <p:cNvPr id="80" name="PlaceHolder 5"/>
          <p:cNvSpPr>
            <a:spLocks noGrp="1"/>
          </p:cNvSpPr>
          <p:nvPr>
            <p:ph type="ftr"/>
          </p:nvPr>
        </p:nvSpPr>
        <p:spPr>
          <a:xfrm>
            <a:off x="0" y="10157400"/>
            <a:ext cx="3280680" cy="534240"/>
          </a:xfrm>
          <a:prstGeom prst="rect">
            <a:avLst/>
          </a:prstGeom>
        </p:spPr>
        <p:txBody>
          <a:bodyPr lIns="0" rIns="0" tIns="0" bIns="0" anchor="b">
            <a:noAutofit/>
          </a:bodyPr>
          <a:p>
            <a:r>
              <a:rPr b="0" lang="pl-PL" sz="1400" spc="-1" strike="noStrike">
                <a:latin typeface="Times New Roman"/>
              </a:rPr>
              <a:t> </a:t>
            </a:r>
            <a:endParaRPr b="0" lang="pl-PL" sz="1400" spc="-1" strike="noStrike">
              <a:latin typeface="Times New Roman"/>
            </a:endParaRPr>
          </a:p>
        </p:txBody>
      </p:sp>
      <p:sp>
        <p:nvSpPr>
          <p:cNvPr id="8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BC56EDB2-BAB5-4905-BFE4-1E5E9E8BDE9B}" type="slidenum">
              <a:rPr b="0" lang="pl-PL" sz="1400" spc="-1" strike="noStrike">
                <a:latin typeface="Times New Roman"/>
              </a:rPr>
              <a:t>1</a:t>
            </a:fld>
            <a:endParaRPr b="0" lang="pl-PL"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3884760" y="8685360"/>
            <a:ext cx="2970360" cy="455760"/>
          </a:xfrm>
          <a:prstGeom prst="rect">
            <a:avLst/>
          </a:prstGeom>
          <a:noFill/>
          <a:ln w="9360">
            <a:noFill/>
          </a:ln>
        </p:spPr>
        <p:style>
          <a:lnRef idx="0"/>
          <a:fillRef idx="0"/>
          <a:effectRef idx="0"/>
          <a:fontRef idx="minor"/>
        </p:style>
        <p:txBody>
          <a:bodyPr lIns="90000" rIns="90000" tIns="45000" bIns="45000" anchor="b">
            <a:noAutofit/>
          </a:bodyPr>
          <a:p>
            <a:pPr algn="r">
              <a:lnSpc>
                <a:spcPct val="100000"/>
              </a:lnSpc>
            </a:pPr>
            <a:fld id="{00E9AE7C-BC7D-4FB4-8477-942EADEC7563}" type="slidenum">
              <a:rPr b="0" lang="pl-PL" sz="1200" spc="-1" strike="noStrike">
                <a:solidFill>
                  <a:srgbClr val="000000"/>
                </a:solidFill>
                <a:latin typeface="Times New Roman"/>
              </a:rPr>
              <a:t>1</a:t>
            </a:fld>
            <a:endParaRPr b="0" lang="pl-PL" sz="1200" spc="-1" strike="noStrike">
              <a:latin typeface="Arial"/>
            </a:endParaRPr>
          </a:p>
        </p:txBody>
      </p:sp>
      <p:sp>
        <p:nvSpPr>
          <p:cNvPr id="99" name="PlaceHolder 2"/>
          <p:cNvSpPr>
            <a:spLocks noGrp="1"/>
          </p:cNvSpPr>
          <p:nvPr>
            <p:ph type="sldImg"/>
          </p:nvPr>
        </p:nvSpPr>
        <p:spPr>
          <a:xfrm>
            <a:off x="1143000" y="685800"/>
            <a:ext cx="4570560" cy="3427560"/>
          </a:xfrm>
          <a:prstGeom prst="rect">
            <a:avLst/>
          </a:prstGeom>
        </p:spPr>
      </p:sp>
      <p:sp>
        <p:nvSpPr>
          <p:cNvPr id="100" name="PlaceHolder 3"/>
          <p:cNvSpPr>
            <a:spLocks noGrp="1"/>
          </p:cNvSpPr>
          <p:nvPr>
            <p:ph type="body"/>
          </p:nvPr>
        </p:nvSpPr>
        <p:spPr>
          <a:xfrm>
            <a:off x="685800" y="4343400"/>
            <a:ext cx="5484960" cy="4113360"/>
          </a:xfrm>
          <a:prstGeom prst="rect">
            <a:avLst/>
          </a:prstGeom>
        </p:spPr>
        <p:txBody>
          <a:bodyPr lIns="0" rIns="0" tIns="0" bIns="0">
            <a:noAutofit/>
          </a:bodyPr>
          <a:p>
            <a:endParaRPr b="0" lang="pl-PL"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3884760" y="8685360"/>
            <a:ext cx="2970360" cy="455760"/>
          </a:xfrm>
          <a:prstGeom prst="rect">
            <a:avLst/>
          </a:prstGeom>
          <a:noFill/>
          <a:ln w="9360">
            <a:noFill/>
          </a:ln>
        </p:spPr>
        <p:style>
          <a:lnRef idx="0"/>
          <a:fillRef idx="0"/>
          <a:effectRef idx="0"/>
          <a:fontRef idx="minor"/>
        </p:style>
        <p:txBody>
          <a:bodyPr lIns="90000" rIns="90000" tIns="45000" bIns="45000" anchor="b">
            <a:noAutofit/>
          </a:bodyPr>
          <a:p>
            <a:pPr algn="r">
              <a:lnSpc>
                <a:spcPct val="100000"/>
              </a:lnSpc>
            </a:pPr>
            <a:fld id="{5BCAC210-0755-48AC-AC27-C69FDAA411C3}" type="slidenum">
              <a:rPr b="0" lang="pl-PL" sz="1200" spc="-1" strike="noStrike">
                <a:solidFill>
                  <a:srgbClr val="000000"/>
                </a:solidFill>
                <a:latin typeface="Times New Roman"/>
              </a:rPr>
              <a:t>&lt;numer&gt;</a:t>
            </a:fld>
            <a:endParaRPr b="0" lang="pl-PL" sz="1200" spc="-1" strike="noStrike">
              <a:latin typeface="Arial"/>
            </a:endParaRPr>
          </a:p>
        </p:txBody>
      </p:sp>
      <p:sp>
        <p:nvSpPr>
          <p:cNvPr id="102" name="PlaceHolder 2"/>
          <p:cNvSpPr>
            <a:spLocks noGrp="1"/>
          </p:cNvSpPr>
          <p:nvPr>
            <p:ph type="sldImg"/>
          </p:nvPr>
        </p:nvSpPr>
        <p:spPr>
          <a:xfrm>
            <a:off x="1143000" y="685800"/>
            <a:ext cx="4570560" cy="3427560"/>
          </a:xfrm>
          <a:prstGeom prst="rect">
            <a:avLst/>
          </a:prstGeom>
        </p:spPr>
      </p:sp>
      <p:sp>
        <p:nvSpPr>
          <p:cNvPr id="103" name="PlaceHolder 3"/>
          <p:cNvSpPr>
            <a:spLocks noGrp="1"/>
          </p:cNvSpPr>
          <p:nvPr>
            <p:ph type="body"/>
          </p:nvPr>
        </p:nvSpPr>
        <p:spPr>
          <a:xfrm>
            <a:off x="685800" y="4343400"/>
            <a:ext cx="5484960" cy="4113360"/>
          </a:xfrm>
          <a:prstGeom prst="rect">
            <a:avLst/>
          </a:prstGeom>
        </p:spPr>
        <p:txBody>
          <a:bodyPr lIns="0" rIns="0" tIns="0" bIns="0">
            <a:noAutofit/>
          </a:bodyPr>
          <a:p>
            <a:endParaRPr b="0" lang="pl-PL"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3884760" y="8685360"/>
            <a:ext cx="2970360" cy="455760"/>
          </a:xfrm>
          <a:prstGeom prst="rect">
            <a:avLst/>
          </a:prstGeom>
          <a:noFill/>
          <a:ln w="9360">
            <a:noFill/>
          </a:ln>
        </p:spPr>
        <p:style>
          <a:lnRef idx="0"/>
          <a:fillRef idx="0"/>
          <a:effectRef idx="0"/>
          <a:fontRef idx="minor"/>
        </p:style>
        <p:txBody>
          <a:bodyPr lIns="90000" rIns="90000" tIns="45000" bIns="45000" anchor="b">
            <a:noAutofit/>
          </a:bodyPr>
          <a:p>
            <a:pPr algn="r">
              <a:lnSpc>
                <a:spcPct val="100000"/>
              </a:lnSpc>
            </a:pPr>
            <a:fld id="{806EC6DD-1031-42C6-B0DC-155277B9A777}" type="slidenum">
              <a:rPr b="0" lang="pl-PL" sz="1200" spc="-1" strike="noStrike">
                <a:solidFill>
                  <a:srgbClr val="000000"/>
                </a:solidFill>
                <a:latin typeface="Times New Roman"/>
              </a:rPr>
              <a:t>&lt;numer&gt;</a:t>
            </a:fld>
            <a:endParaRPr b="0" lang="pl-PL" sz="1200" spc="-1" strike="noStrike">
              <a:latin typeface="Arial"/>
            </a:endParaRPr>
          </a:p>
        </p:txBody>
      </p:sp>
      <p:sp>
        <p:nvSpPr>
          <p:cNvPr id="105" name="PlaceHolder 2"/>
          <p:cNvSpPr>
            <a:spLocks noGrp="1"/>
          </p:cNvSpPr>
          <p:nvPr>
            <p:ph type="sldImg"/>
          </p:nvPr>
        </p:nvSpPr>
        <p:spPr>
          <a:xfrm>
            <a:off x="1143000" y="685800"/>
            <a:ext cx="4570560" cy="3427560"/>
          </a:xfrm>
          <a:prstGeom prst="rect">
            <a:avLst/>
          </a:prstGeom>
        </p:spPr>
      </p:sp>
      <p:sp>
        <p:nvSpPr>
          <p:cNvPr id="106" name="PlaceHolder 3"/>
          <p:cNvSpPr>
            <a:spLocks noGrp="1"/>
          </p:cNvSpPr>
          <p:nvPr>
            <p:ph type="body"/>
          </p:nvPr>
        </p:nvSpPr>
        <p:spPr>
          <a:xfrm>
            <a:off x="685800" y="4343400"/>
            <a:ext cx="5484960" cy="4113360"/>
          </a:xfrm>
          <a:prstGeom prst="rect">
            <a:avLst/>
          </a:prstGeom>
        </p:spPr>
        <p:txBody>
          <a:bodyPr lIns="0" rIns="0" tIns="0" bIns="0">
            <a:noAutofit/>
          </a:bodyPr>
          <a:p>
            <a:endParaRPr b="0" lang="pl-PL"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pl-PL"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pl-PL"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pl-PL"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pl-PL"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pl-PL"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pl-PL"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pl-PL"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pl-PL"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pl-PL"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pl-PL"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pl-PL"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pl-PL"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pl-PL" sz="4400" spc="-1" strike="noStrike">
                <a:latin typeface="Arial"/>
              </a:rPr>
              <a:t>Kliknij, aby edytować format tekstu tytułu</a:t>
            </a:r>
            <a:endParaRPr b="0" lang="pl-PL"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latin typeface="Arial"/>
              </a:rPr>
              <a:t>Kliknij, aby edytować format tekstu konspektu</a:t>
            </a:r>
            <a:endParaRPr b="0" lang="pl-PL" sz="3200" spc="-1" strike="noStrike">
              <a:latin typeface="Arial"/>
            </a:endParaRPr>
          </a:p>
          <a:p>
            <a:pPr lvl="1" marL="864000" indent="-324000">
              <a:spcBef>
                <a:spcPts val="1134"/>
              </a:spcBef>
              <a:buClr>
                <a:srgbClr val="000000"/>
              </a:buClr>
              <a:buSzPct val="75000"/>
              <a:buFont typeface="Symbol" charset="2"/>
              <a:buChar char=""/>
            </a:pPr>
            <a:r>
              <a:rPr b="0" lang="pl-PL" sz="2800" spc="-1" strike="noStrike">
                <a:latin typeface="Arial"/>
              </a:rPr>
              <a:t>Drugi poziom konspektu</a:t>
            </a:r>
            <a:endParaRPr b="0" lang="pl-PL" sz="2800" spc="-1" strike="noStrike">
              <a:latin typeface="Arial"/>
            </a:endParaRPr>
          </a:p>
          <a:p>
            <a:pPr lvl="2" marL="1296000" indent="-288000">
              <a:spcBef>
                <a:spcPts val="850"/>
              </a:spcBef>
              <a:buClr>
                <a:srgbClr val="000000"/>
              </a:buClr>
              <a:buSzPct val="45000"/>
              <a:buFont typeface="Wingdings" charset="2"/>
              <a:buChar char=""/>
            </a:pPr>
            <a:r>
              <a:rPr b="0" lang="pl-PL" sz="2400" spc="-1" strike="noStrike">
                <a:latin typeface="Arial"/>
              </a:rPr>
              <a:t>Trzeci poziom konspektu</a:t>
            </a:r>
            <a:endParaRPr b="0" lang="pl-PL" sz="2400" spc="-1" strike="noStrike">
              <a:latin typeface="Arial"/>
            </a:endParaRPr>
          </a:p>
          <a:p>
            <a:pPr lvl="3" marL="1728000" indent="-216000">
              <a:spcBef>
                <a:spcPts val="567"/>
              </a:spcBef>
              <a:buClr>
                <a:srgbClr val="000000"/>
              </a:buClr>
              <a:buSzPct val="75000"/>
              <a:buFont typeface="Symbol" charset="2"/>
              <a:buChar char=""/>
            </a:pPr>
            <a:r>
              <a:rPr b="0" lang="pl-PL" sz="2000" spc="-1" strike="noStrike">
                <a:latin typeface="Arial"/>
              </a:rPr>
              <a:t>Czwarty poziom konspektu</a:t>
            </a:r>
            <a:endParaRPr b="0" lang="pl-PL" sz="2000" spc="-1" strike="noStrike">
              <a:latin typeface="Arial"/>
            </a:endParaRPr>
          </a:p>
          <a:p>
            <a:pPr lvl="4" marL="2160000" indent="-216000">
              <a:spcBef>
                <a:spcPts val="283"/>
              </a:spcBef>
              <a:buClr>
                <a:srgbClr val="000000"/>
              </a:buClr>
              <a:buSzPct val="45000"/>
              <a:buFont typeface="Wingdings" charset="2"/>
              <a:buChar char=""/>
            </a:pPr>
            <a:r>
              <a:rPr b="0" lang="pl-PL" sz="2000" spc="-1" strike="noStrike">
                <a:latin typeface="Arial"/>
              </a:rPr>
              <a:t>Piąty poziom konspektu</a:t>
            </a:r>
            <a:endParaRPr b="0" lang="pl-PL" sz="2000" spc="-1" strike="noStrike">
              <a:latin typeface="Arial"/>
            </a:endParaRPr>
          </a:p>
          <a:p>
            <a:pPr lvl="5" marL="2592000" indent="-216000">
              <a:spcBef>
                <a:spcPts val="283"/>
              </a:spcBef>
              <a:buClr>
                <a:srgbClr val="000000"/>
              </a:buClr>
              <a:buSzPct val="45000"/>
              <a:buFont typeface="Wingdings" charset="2"/>
              <a:buChar char=""/>
            </a:pPr>
            <a:r>
              <a:rPr b="0" lang="pl-PL" sz="2000" spc="-1" strike="noStrike">
                <a:latin typeface="Arial"/>
              </a:rPr>
              <a:t>Szósty poziom konspektu</a:t>
            </a:r>
            <a:endParaRPr b="0" lang="pl-PL" sz="2000" spc="-1" strike="noStrike">
              <a:latin typeface="Arial"/>
            </a:endParaRPr>
          </a:p>
          <a:p>
            <a:pPr lvl="6" marL="3024000" indent="-216000">
              <a:spcBef>
                <a:spcPts val="283"/>
              </a:spcBef>
              <a:buClr>
                <a:srgbClr val="000000"/>
              </a:buClr>
              <a:buSzPct val="45000"/>
              <a:buFont typeface="Wingdings" charset="2"/>
              <a:buChar char=""/>
            </a:pPr>
            <a:r>
              <a:rPr b="0" lang="pl-PL" sz="2000" spc="-1" strike="noStrike">
                <a:latin typeface="Arial"/>
              </a:rPr>
              <a:t>Siódmy poziom konspektu</a:t>
            </a:r>
            <a:endParaRPr b="0" lang="pl-PL"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pl-PL" sz="4400" spc="-1" strike="noStrike">
                <a:latin typeface="Arial"/>
              </a:rPr>
              <a:t>Kliknij, aby edytować format tekstu tytułu</a:t>
            </a:r>
            <a:endParaRPr b="0" lang="pl-PL"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latin typeface="Arial"/>
              </a:rPr>
              <a:t>Kliknij, aby edytować format tekstu konspektu</a:t>
            </a:r>
            <a:endParaRPr b="0" lang="pl-PL" sz="3200" spc="-1" strike="noStrike">
              <a:latin typeface="Arial"/>
            </a:endParaRPr>
          </a:p>
          <a:p>
            <a:pPr lvl="1" marL="864000" indent="-324000">
              <a:spcBef>
                <a:spcPts val="1134"/>
              </a:spcBef>
              <a:buClr>
                <a:srgbClr val="000000"/>
              </a:buClr>
              <a:buSzPct val="75000"/>
              <a:buFont typeface="Symbol" charset="2"/>
              <a:buChar char=""/>
            </a:pPr>
            <a:r>
              <a:rPr b="0" lang="pl-PL" sz="2800" spc="-1" strike="noStrike">
                <a:latin typeface="Arial"/>
              </a:rPr>
              <a:t>Drugi poziom konspektu</a:t>
            </a:r>
            <a:endParaRPr b="0" lang="pl-PL" sz="2800" spc="-1" strike="noStrike">
              <a:latin typeface="Arial"/>
            </a:endParaRPr>
          </a:p>
          <a:p>
            <a:pPr lvl="2" marL="1296000" indent="-288000">
              <a:spcBef>
                <a:spcPts val="850"/>
              </a:spcBef>
              <a:buClr>
                <a:srgbClr val="000000"/>
              </a:buClr>
              <a:buSzPct val="45000"/>
              <a:buFont typeface="Wingdings" charset="2"/>
              <a:buChar char=""/>
            </a:pPr>
            <a:r>
              <a:rPr b="0" lang="pl-PL" sz="2400" spc="-1" strike="noStrike">
                <a:latin typeface="Arial"/>
              </a:rPr>
              <a:t>Trzeci poziom konspektu</a:t>
            </a:r>
            <a:endParaRPr b="0" lang="pl-PL" sz="2400" spc="-1" strike="noStrike">
              <a:latin typeface="Arial"/>
            </a:endParaRPr>
          </a:p>
          <a:p>
            <a:pPr lvl="3" marL="1728000" indent="-216000">
              <a:spcBef>
                <a:spcPts val="567"/>
              </a:spcBef>
              <a:buClr>
                <a:srgbClr val="000000"/>
              </a:buClr>
              <a:buSzPct val="75000"/>
              <a:buFont typeface="Symbol" charset="2"/>
              <a:buChar char=""/>
            </a:pPr>
            <a:r>
              <a:rPr b="0" lang="pl-PL" sz="2000" spc="-1" strike="noStrike">
                <a:latin typeface="Arial"/>
              </a:rPr>
              <a:t>Czwarty poziom konspektu</a:t>
            </a:r>
            <a:endParaRPr b="0" lang="pl-PL" sz="2000" spc="-1" strike="noStrike">
              <a:latin typeface="Arial"/>
            </a:endParaRPr>
          </a:p>
          <a:p>
            <a:pPr lvl="4" marL="2160000" indent="-216000">
              <a:spcBef>
                <a:spcPts val="283"/>
              </a:spcBef>
              <a:buClr>
                <a:srgbClr val="000000"/>
              </a:buClr>
              <a:buSzPct val="45000"/>
              <a:buFont typeface="Wingdings" charset="2"/>
              <a:buChar char=""/>
            </a:pPr>
            <a:r>
              <a:rPr b="0" lang="pl-PL" sz="2000" spc="-1" strike="noStrike">
                <a:latin typeface="Arial"/>
              </a:rPr>
              <a:t>Piąty poziom konspektu</a:t>
            </a:r>
            <a:endParaRPr b="0" lang="pl-PL" sz="2000" spc="-1" strike="noStrike">
              <a:latin typeface="Arial"/>
            </a:endParaRPr>
          </a:p>
          <a:p>
            <a:pPr lvl="5" marL="2592000" indent="-216000">
              <a:spcBef>
                <a:spcPts val="283"/>
              </a:spcBef>
              <a:buClr>
                <a:srgbClr val="000000"/>
              </a:buClr>
              <a:buSzPct val="45000"/>
              <a:buFont typeface="Wingdings" charset="2"/>
              <a:buChar char=""/>
            </a:pPr>
            <a:r>
              <a:rPr b="0" lang="pl-PL" sz="2000" spc="-1" strike="noStrike">
                <a:latin typeface="Arial"/>
              </a:rPr>
              <a:t>Szósty poziom konspektu</a:t>
            </a:r>
            <a:endParaRPr b="0" lang="pl-PL" sz="2000" spc="-1" strike="noStrike">
              <a:latin typeface="Arial"/>
            </a:endParaRPr>
          </a:p>
          <a:p>
            <a:pPr lvl="6" marL="3024000" indent="-216000">
              <a:spcBef>
                <a:spcPts val="283"/>
              </a:spcBef>
              <a:buClr>
                <a:srgbClr val="000000"/>
              </a:buClr>
              <a:buSzPct val="45000"/>
              <a:buFont typeface="Wingdings" charset="2"/>
              <a:buChar char=""/>
            </a:pPr>
            <a:r>
              <a:rPr b="0" lang="pl-PL" sz="2000" spc="-1" strike="noStrike">
                <a:latin typeface="Arial"/>
              </a:rPr>
              <a:t>Siódmy poziom konspektu</a:t>
            </a:r>
            <a:endParaRPr b="0" lang="pl-PL"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82" name="CustomShape 1"/>
          <p:cNvSpPr/>
          <p:nvPr/>
        </p:nvSpPr>
        <p:spPr>
          <a:xfrm>
            <a:off x="1571760" y="4929120"/>
            <a:ext cx="7570800" cy="1498680"/>
          </a:xfrm>
          <a:prstGeom prst="rect">
            <a:avLst/>
          </a:prstGeom>
          <a:gradFill rotWithShape="0">
            <a:gsLst>
              <a:gs pos="0">
                <a:srgbClr val="ffffff"/>
              </a:gs>
              <a:gs pos="50000">
                <a:srgbClr val="ffffff"/>
              </a:gs>
              <a:gs pos="100000">
                <a:srgbClr val="ffffff"/>
              </a:gs>
            </a:gsLst>
            <a:lin ang="0"/>
          </a:gradFill>
          <a:ln w="9360">
            <a:noFill/>
          </a:ln>
        </p:spPr>
        <p:style>
          <a:lnRef idx="0"/>
          <a:fillRef idx="0"/>
          <a:effectRef idx="0"/>
          <a:fontRef idx="minor"/>
        </p:style>
      </p:sp>
      <p:sp>
        <p:nvSpPr>
          <p:cNvPr id="83" name="CustomShape 2"/>
          <p:cNvSpPr/>
          <p:nvPr/>
        </p:nvSpPr>
        <p:spPr>
          <a:xfrm>
            <a:off x="2268360" y="4797360"/>
            <a:ext cx="6689880" cy="1051200"/>
          </a:xfrm>
          <a:prstGeom prst="rect">
            <a:avLst/>
          </a:prstGeom>
          <a:noFill/>
          <a:ln w="9360">
            <a:noFill/>
          </a:ln>
          <a:effectLst>
            <a:outerShdw dir="2700000" dist="16800">
              <a:srgbClr val="ffffff"/>
            </a:outerShdw>
          </a:effectLst>
        </p:spPr>
        <p:style>
          <a:lnRef idx="0"/>
          <a:fillRef idx="0"/>
          <a:effectRef idx="0"/>
          <a:fontRef idx="minor"/>
        </p:style>
        <p:txBody>
          <a:bodyPr lIns="90000" rIns="90000" tIns="45000" bIns="45000" anchor="ctr">
            <a:noAutofit/>
          </a:bodyPr>
          <a:p>
            <a:pPr algn="ctr">
              <a:lnSpc>
                <a:spcPct val="100000"/>
              </a:lnSpc>
            </a:pPr>
            <a:r>
              <a:rPr b="1" lang="pl-PL" sz="3200" spc="-1" strike="noStrike">
                <a:solidFill>
                  <a:srgbClr val="4d4d4d"/>
                </a:solidFill>
                <a:latin typeface="Microsoft Sans Serif"/>
                <a:ea typeface="DejaVu Sans"/>
              </a:rPr>
              <a:t>Jak zorganizować dzieciom warunki do nauki w domu?</a:t>
            </a:r>
            <a:endParaRPr b="0" lang="pl-PL" sz="3200" spc="-1" strike="noStrike">
              <a:latin typeface="Arial"/>
            </a:endParaRPr>
          </a:p>
        </p:txBody>
      </p:sp>
      <p:sp>
        <p:nvSpPr>
          <p:cNvPr id="84" name="CustomShape 3"/>
          <p:cNvSpPr/>
          <p:nvPr/>
        </p:nvSpPr>
        <p:spPr>
          <a:xfrm>
            <a:off x="1547640" y="5877000"/>
            <a:ext cx="7307280" cy="540000"/>
          </a:xfrm>
          <a:prstGeom prst="rect">
            <a:avLst/>
          </a:prstGeom>
          <a:noFill/>
          <a:ln w="9360">
            <a:noFill/>
          </a:ln>
          <a:effectLst>
            <a:outerShdw dir="2700000" dist="16800">
              <a:srgbClr val="ffffff"/>
            </a:outerShdw>
          </a:effectLst>
        </p:spPr>
        <p:style>
          <a:lnRef idx="0"/>
          <a:fillRef idx="0"/>
          <a:effectRef idx="0"/>
          <a:fontRef idx="minor"/>
        </p:style>
        <p:txBody>
          <a:bodyPr lIns="90000" rIns="90000" tIns="45000" bIns="45000">
            <a:noAutofit/>
          </a:bodyPr>
          <a:p>
            <a:pPr algn="r">
              <a:lnSpc>
                <a:spcPct val="100000"/>
              </a:lnSpc>
              <a:spcBef>
                <a:spcPts val="360"/>
              </a:spcBef>
            </a:pPr>
            <a:r>
              <a:rPr b="1" lang="pl-PL" sz="1800" spc="-1" strike="noStrike">
                <a:solidFill>
                  <a:srgbClr val="4d4d4d"/>
                </a:solidFill>
                <a:latin typeface="Microsoft Sans Serif"/>
                <a:ea typeface="DejaVu Sans"/>
              </a:rPr>
              <a:t>Szkoła Podstawowa im. Tadeusza Kościuszki w Białej Piskiej</a:t>
            </a:r>
            <a:endParaRPr b="0" lang="pl-PL"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1080000" y="1728000"/>
            <a:ext cx="7313760" cy="4189680"/>
          </a:xfrm>
          <a:prstGeom prst="rect">
            <a:avLst/>
          </a:prstGeom>
          <a:noFill/>
          <a:ln w="9360">
            <a:noFill/>
          </a:ln>
        </p:spPr>
        <p:style>
          <a:lnRef idx="0"/>
          <a:fillRef idx="0"/>
          <a:effectRef idx="0"/>
          <a:fontRef idx="minor"/>
        </p:style>
        <p:txBody>
          <a:bodyPr lIns="90000" rIns="90000" tIns="45000" bIns="45000">
            <a:noAutofit/>
          </a:bodyPr>
          <a:p>
            <a:pPr marL="343080" indent="-341640" algn="ctr">
              <a:lnSpc>
                <a:spcPct val="100000"/>
              </a:lnSpc>
              <a:spcBef>
                <a:spcPts val="320"/>
              </a:spcBef>
            </a:pPr>
            <a:r>
              <a:rPr b="0" i="1" lang="pl-PL" sz="1600" spc="-1" strike="noStrike">
                <a:solidFill>
                  <a:srgbClr val="4d4d4d"/>
                </a:solidFill>
                <a:latin typeface="Microsoft Sans Serif"/>
                <a:ea typeface="DejaVu Sans"/>
              </a:rPr>
              <a:t>     </a:t>
            </a:r>
            <a:endParaRPr b="0" lang="pl-PL" sz="1600" spc="-1" strike="noStrike">
              <a:latin typeface="Arial"/>
            </a:endParaRPr>
          </a:p>
          <a:p>
            <a:pPr marL="343080" indent="-341640" algn="just">
              <a:lnSpc>
                <a:spcPct val="100000"/>
              </a:lnSpc>
            </a:pPr>
            <a:r>
              <a:rPr b="0" i="1" lang="pl-PL" sz="2400" spc="-1" strike="noStrike">
                <a:solidFill>
                  <a:srgbClr val="4d4d4d"/>
                </a:solidFill>
                <a:latin typeface="Microsoft Sans Serif"/>
                <a:ea typeface="DejaVu Sans"/>
              </a:rPr>
              <a:t>Drodzy Rodzice!</a:t>
            </a:r>
            <a:endParaRPr b="0" lang="pl-PL" sz="2400" spc="-1" strike="noStrike">
              <a:latin typeface="Arial"/>
            </a:endParaRPr>
          </a:p>
          <a:p>
            <a:pPr marL="343080" indent="-341640" algn="just">
              <a:lnSpc>
                <a:spcPct val="100000"/>
              </a:lnSpc>
            </a:pPr>
            <a:endParaRPr b="0" lang="pl-PL" sz="2400" spc="-1" strike="noStrike">
              <a:latin typeface="Arial"/>
            </a:endParaRPr>
          </a:p>
          <a:p>
            <a:pPr marL="343080" indent="-341640" algn="just">
              <a:lnSpc>
                <a:spcPct val="100000"/>
              </a:lnSpc>
            </a:pPr>
            <a:r>
              <a:rPr b="0" i="1" lang="pl-PL" sz="2400" spc="-1" strike="noStrike">
                <a:solidFill>
                  <a:srgbClr val="4d4d4d"/>
                </a:solidFill>
                <a:latin typeface="Microsoft Sans Serif"/>
                <a:ea typeface="Microsoft YaHei"/>
              </a:rPr>
              <a:t>  </a:t>
            </a:r>
            <a:r>
              <a:rPr b="0" i="1" lang="pl-PL" sz="2400" spc="-1" strike="noStrike">
                <a:solidFill>
                  <a:srgbClr val="4d4d4d"/>
                </a:solidFill>
                <a:latin typeface="Microsoft Sans Serif"/>
                <a:ea typeface="Microsoft YaHei"/>
              </a:rPr>
              <a:t>Zorganizowanie dzieciom warunków do nauki </a:t>
            </a:r>
            <a:br/>
            <a:r>
              <a:rPr b="0" i="1" lang="pl-PL" sz="2400" spc="-1" strike="noStrike">
                <a:solidFill>
                  <a:srgbClr val="4d4d4d"/>
                </a:solidFill>
                <a:latin typeface="Microsoft Sans Serif"/>
                <a:ea typeface="Microsoft YaHei"/>
              </a:rPr>
              <a:t>w domu nie jest łatwe w obecnej sytuacji. Bardzo ważne jest zachowanie rytmu dobowego, jaki miało dziecko w okresie nauki w szkole, czyli odpowiednio długiego wypoczynku w porze nocnej i wyznaczenie czasu na naukę w ciągu dnia. </a:t>
            </a:r>
            <a:r>
              <a:rPr b="0" i="1" lang="pl-PL" sz="2400" spc="-1" strike="noStrike">
                <a:solidFill>
                  <a:srgbClr val="4d4d4d"/>
                </a:solidFill>
                <a:latin typeface="Microsoft Sans Serif"/>
                <a:ea typeface="DejaVu Sans"/>
              </a:rPr>
              <a:t>Nauka w domu sprawia dzieciom dużą trudność, zatem należy im w niej pomóc. </a:t>
            </a:r>
            <a:endParaRPr b="0" lang="pl-PL"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539640" y="333360"/>
            <a:ext cx="8421840" cy="1365480"/>
          </a:xfrm>
          <a:prstGeom prst="rect">
            <a:avLst/>
          </a:prstGeom>
          <a:noFill/>
          <a:ln w="9360">
            <a:noFill/>
          </a:ln>
          <a:effectLst>
            <a:outerShdw dir="2700000" dist="16800">
              <a:srgbClr val="f89279"/>
            </a:outerShdw>
          </a:effectLst>
        </p:spPr>
        <p:style>
          <a:lnRef idx="0"/>
          <a:fillRef idx="0"/>
          <a:effectRef idx="0"/>
          <a:fontRef idx="minor"/>
        </p:style>
        <p:txBody>
          <a:bodyPr lIns="90000" rIns="90000" tIns="45000" bIns="45000" anchor="ctr">
            <a:noAutofit/>
          </a:bodyPr>
          <a:p>
            <a:pPr algn="ctr">
              <a:lnSpc>
                <a:spcPct val="100000"/>
              </a:lnSpc>
            </a:pPr>
            <a:r>
              <a:rPr b="1" lang="pl-PL" sz="2400" spc="-1" strike="noStrike">
                <a:solidFill>
                  <a:srgbClr val="4d4d4d"/>
                </a:solidFill>
                <a:latin typeface="Microsoft Sans Serif"/>
                <a:ea typeface="DejaVu Sans"/>
              </a:rPr>
              <a:t>1.Ustalmy wspólnie z dzieckiem ogólny plan dnia, w którym zawieramy czas na naukę, zabawę i regenerację</a:t>
            </a:r>
            <a:r>
              <a:rPr b="0" lang="pl-PL" sz="2000" spc="-1" strike="noStrike">
                <a:solidFill>
                  <a:srgbClr val="4d4d4d"/>
                </a:solidFill>
                <a:latin typeface="Microsoft Sans Serif"/>
                <a:ea typeface="DejaVu Sans"/>
              </a:rPr>
              <a:t>.</a:t>
            </a:r>
            <a:r>
              <a:rPr b="0" lang="pl-PL" sz="4000" spc="-1" strike="noStrike">
                <a:solidFill>
                  <a:srgbClr val="4d4d4d"/>
                </a:solidFill>
                <a:latin typeface="Microsoft Sans Serif"/>
                <a:ea typeface="DejaVu Sans"/>
              </a:rPr>
              <a:t> </a:t>
            </a:r>
            <a:endParaRPr b="0" lang="pl-PL" sz="4000" spc="-1" strike="noStrike">
              <a:latin typeface="Arial"/>
            </a:endParaRPr>
          </a:p>
        </p:txBody>
      </p:sp>
      <p:sp>
        <p:nvSpPr>
          <p:cNvPr id="87" name="CustomShape 2"/>
          <p:cNvSpPr/>
          <p:nvPr/>
        </p:nvSpPr>
        <p:spPr>
          <a:xfrm>
            <a:off x="971640" y="1916280"/>
            <a:ext cx="7313760" cy="4189680"/>
          </a:xfrm>
          <a:prstGeom prst="rect">
            <a:avLst/>
          </a:prstGeom>
          <a:noFill/>
          <a:ln w="9360">
            <a:noFill/>
          </a:ln>
        </p:spPr>
        <p:style>
          <a:lnRef idx="0"/>
          <a:fillRef idx="0"/>
          <a:effectRef idx="0"/>
          <a:fontRef idx="minor"/>
        </p:style>
        <p:txBody>
          <a:bodyPr lIns="90000" rIns="90000" tIns="45000" bIns="45000">
            <a:noAutofit/>
          </a:bodyPr>
          <a:p>
            <a:pPr marL="343080" indent="-341640">
              <a:lnSpc>
                <a:spcPct val="80000"/>
              </a:lnSpc>
              <a:spcBef>
                <a:spcPts val="400"/>
              </a:spcBef>
              <a:buClr>
                <a:srgbClr val="4d4d4d"/>
              </a:buClr>
              <a:buFont typeface="Symbol"/>
              <a:buChar char=""/>
            </a:pPr>
            <a:r>
              <a:rPr b="0" lang="pl-PL" sz="2000" spc="-1" strike="noStrike">
                <a:solidFill>
                  <a:srgbClr val="4d4d4d"/>
                </a:solidFill>
                <a:latin typeface="Microsoft Sans Serif"/>
                <a:ea typeface="DejaVu Sans"/>
              </a:rPr>
              <a:t>Pora nauki powinna być stała, co zazwyczaj ułatwia adaptację do pracy i zapobiega szkodliwemu pośpiechowi. Najodpowiedniejszą porą do nauki zdalnej są godziny przedpołudniowe, przy czym najlepiej, aby dziecko rozpoczynało naukę o stałej porze. </a:t>
            </a:r>
            <a:endParaRPr b="0" lang="pl-PL" sz="2000" spc="-1" strike="noStrike">
              <a:latin typeface="Arial"/>
            </a:endParaRPr>
          </a:p>
          <a:p>
            <a:pPr marL="343080" indent="-341640">
              <a:lnSpc>
                <a:spcPct val="80000"/>
              </a:lnSpc>
              <a:spcBef>
                <a:spcPts val="400"/>
              </a:spcBef>
              <a:buClr>
                <a:srgbClr val="4d4d4d"/>
              </a:buClr>
              <a:buFont typeface="Symbol"/>
              <a:buChar char=""/>
            </a:pPr>
            <a:r>
              <a:rPr b="0" lang="pl-PL" sz="2000" spc="-1" strike="noStrike">
                <a:solidFill>
                  <a:srgbClr val="4d4d4d"/>
                </a:solidFill>
                <a:latin typeface="Microsoft Sans Serif"/>
                <a:ea typeface="DejaVu Sans"/>
              </a:rPr>
              <a:t>Dobrze, jeśli dziecko od razu wykona jakąś czynność, która daje widoczny efekt i jest zależna od niego: np. pościeli łóżko, przygotuje ubranie, śniadanie itp.</a:t>
            </a:r>
            <a:endParaRPr b="0" lang="pl-PL" sz="2000" spc="-1" strike="noStrike">
              <a:latin typeface="Arial"/>
            </a:endParaRPr>
          </a:p>
          <a:p>
            <a:pPr marL="343080" indent="-341640">
              <a:lnSpc>
                <a:spcPct val="80000"/>
              </a:lnSpc>
              <a:spcBef>
                <a:spcPts val="400"/>
              </a:spcBef>
              <a:buClr>
                <a:srgbClr val="4d4d4d"/>
              </a:buClr>
              <a:buFont typeface="Symbol"/>
              <a:buChar char=""/>
            </a:pPr>
            <a:r>
              <a:rPr b="0" lang="pl-PL" sz="2000" spc="-1" strike="noStrike">
                <a:solidFill>
                  <a:srgbClr val="4d4d4d"/>
                </a:solidFill>
                <a:latin typeface="Microsoft Sans Serif"/>
                <a:ea typeface="DejaVu Sans"/>
              </a:rPr>
              <a:t>Przed nauką najlepiej nie rozpraszać się grą </a:t>
            </a:r>
            <a:br/>
            <a:r>
              <a:rPr b="0" lang="pl-PL" sz="2000" spc="-1" strike="noStrike">
                <a:solidFill>
                  <a:srgbClr val="4d4d4d"/>
                </a:solidFill>
                <a:latin typeface="Microsoft Sans Serif"/>
                <a:ea typeface="DejaVu Sans"/>
              </a:rPr>
              <a:t>na komputerze, oglądaniem seriali, itp. - najlepiej zacząć </a:t>
            </a:r>
            <a:br/>
            <a:r>
              <a:rPr b="0" lang="pl-PL" sz="2000" spc="-1" strike="noStrike">
                <a:solidFill>
                  <a:srgbClr val="4d4d4d"/>
                </a:solidFill>
                <a:latin typeface="Microsoft Sans Serif"/>
                <a:ea typeface="DejaVu Sans"/>
              </a:rPr>
              <a:t>od razu od nauki.</a:t>
            </a:r>
            <a:endParaRPr b="0" lang="pl-PL" sz="2000" spc="-1" strike="noStrike">
              <a:latin typeface="Arial"/>
            </a:endParaRPr>
          </a:p>
          <a:p>
            <a:pPr marL="343080" indent="-341640">
              <a:lnSpc>
                <a:spcPct val="80000"/>
              </a:lnSpc>
              <a:spcBef>
                <a:spcPts val="400"/>
              </a:spcBef>
              <a:buClr>
                <a:srgbClr val="4d4d4d"/>
              </a:buClr>
              <a:buFont typeface="Symbol"/>
              <a:buChar char=""/>
            </a:pPr>
            <a:r>
              <a:rPr b="0" lang="pl-PL" sz="2000" spc="-1" strike="noStrike">
                <a:solidFill>
                  <a:srgbClr val="4d4d4d"/>
                </a:solidFill>
                <a:latin typeface="Microsoft Sans Serif"/>
                <a:ea typeface="DejaVu Sans"/>
              </a:rPr>
              <a:t>Dla zdrowia dziecka i wydajności jego pracy bardzo ważne jest oddychanie świeżym powietrzem. Należy wobec tego przyzwyczajać dzieci, aby przed rozpoczęciem pracy wietrzyły pokój (nie wietrzyć podczas pracy – dźwięki dochodzące z zewnątrz mogą rozpraszać dziecko).</a:t>
            </a:r>
            <a:endParaRPr b="0" lang="pl-PL" sz="20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1332000" y="260280"/>
            <a:ext cx="6983640" cy="714600"/>
          </a:xfrm>
          <a:prstGeom prst="rect">
            <a:avLst/>
          </a:prstGeom>
          <a:noFill/>
          <a:ln w="9360">
            <a:noFill/>
          </a:ln>
          <a:effectLst>
            <a:outerShdw dir="2700000" dist="16800">
              <a:srgbClr val="f89279"/>
            </a:outerShdw>
          </a:effectLst>
        </p:spPr>
        <p:style>
          <a:lnRef idx="0"/>
          <a:fillRef idx="0"/>
          <a:effectRef idx="0"/>
          <a:fontRef idx="minor"/>
        </p:style>
        <p:txBody>
          <a:bodyPr lIns="90000" rIns="90000" tIns="45000" bIns="45000" anchor="ctr">
            <a:noAutofit/>
          </a:bodyPr>
          <a:p>
            <a:pPr>
              <a:lnSpc>
                <a:spcPct val="100000"/>
              </a:lnSpc>
            </a:pPr>
            <a:r>
              <a:rPr b="1" lang="pl-PL" sz="2800" spc="-1" strike="noStrike">
                <a:solidFill>
                  <a:srgbClr val="4d4d4d"/>
                </a:solidFill>
                <a:latin typeface="Microsoft Sans Serif"/>
                <a:ea typeface="DejaVu Sans"/>
              </a:rPr>
              <a:t>2. Wyznaczamy miejsce do nauki.</a:t>
            </a:r>
            <a:endParaRPr b="0" lang="pl-PL" sz="2800" spc="-1" strike="noStrike">
              <a:latin typeface="Arial"/>
            </a:endParaRPr>
          </a:p>
        </p:txBody>
      </p:sp>
      <p:sp>
        <p:nvSpPr>
          <p:cNvPr id="89" name="CustomShape 2"/>
          <p:cNvSpPr/>
          <p:nvPr/>
        </p:nvSpPr>
        <p:spPr>
          <a:xfrm>
            <a:off x="971640" y="1523880"/>
            <a:ext cx="7313760" cy="4189680"/>
          </a:xfrm>
          <a:prstGeom prst="rect">
            <a:avLst/>
          </a:prstGeom>
          <a:noFill/>
          <a:ln w="9360">
            <a:noFill/>
          </a:ln>
        </p:spPr>
        <p:style>
          <a:lnRef idx="0"/>
          <a:fillRef idx="0"/>
          <a:effectRef idx="0"/>
          <a:fontRef idx="minor"/>
        </p:style>
        <p:txBody>
          <a:bodyPr lIns="90000" rIns="90000" tIns="45000" bIns="45000">
            <a:noAutofit/>
          </a:bodyPr>
          <a:p>
            <a:pPr marL="343080" indent="-341640">
              <a:lnSpc>
                <a:spcPct val="90000"/>
              </a:lnSpc>
              <a:spcBef>
                <a:spcPts val="400"/>
              </a:spcBef>
              <a:buClr>
                <a:srgbClr val="4d4d4d"/>
              </a:buClr>
              <a:buFont typeface="Symbol"/>
              <a:buChar char=""/>
            </a:pPr>
            <a:r>
              <a:rPr b="0" lang="pl-PL" sz="2000" spc="-1" strike="noStrike">
                <a:solidFill>
                  <a:srgbClr val="4d4d4d"/>
                </a:solidFill>
                <a:latin typeface="Microsoft Sans Serif"/>
                <a:ea typeface="DejaVu Sans"/>
              </a:rPr>
              <a:t>Dziecko powinno mieć swoje stałe miejsce, w którym się uczy, w którym ma dostęp do pomocy.</a:t>
            </a:r>
            <a:endParaRPr b="0" lang="pl-PL" sz="2000" spc="-1" strike="noStrike">
              <a:latin typeface="Arial"/>
            </a:endParaRPr>
          </a:p>
          <a:p>
            <a:pPr marL="343080" indent="-341640">
              <a:lnSpc>
                <a:spcPct val="90000"/>
              </a:lnSpc>
              <a:spcBef>
                <a:spcPts val="400"/>
              </a:spcBef>
              <a:buClr>
                <a:srgbClr val="4d4d4d"/>
              </a:buClr>
              <a:buFont typeface="Symbol"/>
              <a:buChar char=""/>
            </a:pPr>
            <a:r>
              <a:rPr b="0" lang="pl-PL" sz="2000" spc="-1" strike="noStrike">
                <a:solidFill>
                  <a:srgbClr val="4d4d4d"/>
                </a:solidFill>
                <a:latin typeface="Microsoft Sans Serif"/>
                <a:ea typeface="DejaVu Sans"/>
              </a:rPr>
              <a:t>Każdemu dziecku należy zapewnić w domu stałe miejsce do pracy, kącik, w którym mogłoby ono przechowywać swoje książki, zeszyty i przybory szkolne.  </a:t>
            </a:r>
            <a:endParaRPr b="0" lang="pl-PL" sz="2000" spc="-1" strike="noStrike">
              <a:latin typeface="Arial"/>
            </a:endParaRPr>
          </a:p>
          <a:p>
            <a:pPr marL="343080" indent="-341640">
              <a:lnSpc>
                <a:spcPct val="90000"/>
              </a:lnSpc>
              <a:spcBef>
                <a:spcPts val="400"/>
              </a:spcBef>
              <a:buClr>
                <a:srgbClr val="4d4d4d"/>
              </a:buClr>
              <a:buFont typeface="Symbol"/>
              <a:buChar char=""/>
            </a:pPr>
            <a:r>
              <a:rPr b="0" lang="pl-PL" sz="2000" spc="-1" strike="noStrike">
                <a:solidFill>
                  <a:srgbClr val="4d4d4d"/>
                </a:solidFill>
                <a:latin typeface="Microsoft Sans Serif"/>
                <a:ea typeface="DejaVu Sans"/>
              </a:rPr>
              <a:t>Przed rozpoczęciem nauki dziecko powinno zadbać </a:t>
            </a:r>
            <a:br/>
            <a:r>
              <a:rPr b="0" lang="pl-PL" sz="2000" spc="-1" strike="noStrike">
                <a:solidFill>
                  <a:srgbClr val="4d4d4d"/>
                </a:solidFill>
                <a:latin typeface="Microsoft Sans Serif"/>
                <a:ea typeface="DejaVu Sans"/>
              </a:rPr>
              <a:t>o porządek na biurku i wokół siebie. Utrzymywanie porządku nie tylko pomoże mu pracować w skupieniu. </a:t>
            </a:r>
            <a:endParaRPr b="0" lang="pl-PL"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39640" y="260280"/>
            <a:ext cx="8134560" cy="714600"/>
          </a:xfrm>
          <a:prstGeom prst="rect">
            <a:avLst/>
          </a:prstGeom>
          <a:noFill/>
          <a:ln w="9360">
            <a:noFill/>
          </a:ln>
          <a:effectLst>
            <a:outerShdw dir="2700000" dist="16800">
              <a:srgbClr val="f89279"/>
            </a:outerShdw>
          </a:effectLst>
        </p:spPr>
        <p:style>
          <a:lnRef idx="0"/>
          <a:fillRef idx="0"/>
          <a:effectRef idx="0"/>
          <a:fontRef idx="minor"/>
        </p:style>
        <p:txBody>
          <a:bodyPr lIns="90000" rIns="90000" tIns="45000" bIns="45000" anchor="ctr">
            <a:noAutofit/>
          </a:bodyPr>
          <a:p>
            <a:pPr>
              <a:lnSpc>
                <a:spcPct val="100000"/>
              </a:lnSpc>
            </a:pPr>
            <a:r>
              <a:rPr b="1" lang="pl-PL" sz="2800" spc="-1" strike="noStrike">
                <a:solidFill>
                  <a:srgbClr val="4d4d4d"/>
                </a:solidFill>
                <a:latin typeface="Microsoft Sans Serif"/>
                <a:ea typeface="DejaVu Sans"/>
              </a:rPr>
              <a:t>3. Ustalamy przerwy i sposoby ich wykorzystania</a:t>
            </a:r>
            <a:r>
              <a:rPr b="1" lang="pl-PL" sz="4000" spc="-1" strike="noStrike">
                <a:solidFill>
                  <a:srgbClr val="4d4d4d"/>
                </a:solidFill>
                <a:latin typeface="Microsoft Sans Serif"/>
                <a:ea typeface="DejaVu Sans"/>
              </a:rPr>
              <a:t>.</a:t>
            </a:r>
            <a:endParaRPr b="0" lang="pl-PL" sz="4000" spc="-1" strike="noStrike">
              <a:latin typeface="Arial"/>
            </a:endParaRPr>
          </a:p>
        </p:txBody>
      </p:sp>
      <p:sp>
        <p:nvSpPr>
          <p:cNvPr id="91" name="CustomShape 2"/>
          <p:cNvSpPr/>
          <p:nvPr/>
        </p:nvSpPr>
        <p:spPr>
          <a:xfrm>
            <a:off x="755640" y="1523880"/>
            <a:ext cx="7631280" cy="4856400"/>
          </a:xfrm>
          <a:prstGeom prst="rect">
            <a:avLst/>
          </a:prstGeom>
          <a:noFill/>
          <a:ln w="9360">
            <a:noFill/>
          </a:ln>
        </p:spPr>
        <p:style>
          <a:lnRef idx="0"/>
          <a:fillRef idx="0"/>
          <a:effectRef idx="0"/>
          <a:fontRef idx="minor"/>
        </p:style>
        <p:txBody>
          <a:bodyPr lIns="90000" rIns="90000" tIns="45000" bIns="45000">
            <a:noAutofit/>
          </a:bodyPr>
          <a:p>
            <a:pPr marL="343080" indent="-341640">
              <a:lnSpc>
                <a:spcPct val="80000"/>
              </a:lnSpc>
              <a:spcBef>
                <a:spcPts val="320"/>
              </a:spcBef>
              <a:buClr>
                <a:srgbClr val="4d4d4d"/>
              </a:buClr>
              <a:buFont typeface="Symbol"/>
              <a:buChar char=""/>
            </a:pPr>
            <a:r>
              <a:rPr b="0" lang="pl-PL" sz="1600" spc="-1" strike="noStrike">
                <a:solidFill>
                  <a:srgbClr val="4d4d4d"/>
                </a:solidFill>
                <a:latin typeface="Microsoft Sans Serif"/>
                <a:ea typeface="DejaVu Sans"/>
              </a:rPr>
              <a:t>W trakcie nauki domowej potrzebny jest odpoczynek, wskazane są krótkie przerwy, ale muszą być stosowane w odpowiednim momencie. Niech dziecko zakończy rozpoczętą pracę lub dojdzie do jakiegoś punktu i wtedy może zrobić sobie przerwę. Narastające zmęczenie zmniejsza koncentrację dziecka. Przerwy pozwalają na uporządkowanie przeczytanych informacji i powiązanie ich w logiczną całość. Przerwy w trakcie nauki nie mogą jednak być zbyt długie (10-15min.), aby dziecko nie zapomniało przez ten czas, czego się nauczyło. </a:t>
            </a:r>
            <a:br/>
            <a:r>
              <a:rPr b="0" lang="pl-PL" sz="1600" spc="-1" strike="noStrike">
                <a:solidFill>
                  <a:srgbClr val="4d4d4d"/>
                </a:solidFill>
                <a:latin typeface="Microsoft Sans Serif"/>
                <a:ea typeface="DejaVu Sans"/>
              </a:rPr>
              <a:t>Z drugiej zaś strony nie należy zbyt długo uczyć się bez przerwy, gdyż zmęczenie powoduje gorsze i mniej trwałe przyswajanie wiadomości. </a:t>
            </a:r>
            <a:br/>
            <a:r>
              <a:rPr b="0" lang="pl-PL" sz="1600" spc="-1" strike="noStrike">
                <a:solidFill>
                  <a:srgbClr val="4d4d4d"/>
                </a:solidFill>
                <a:latin typeface="Microsoft Sans Serif"/>
                <a:ea typeface="DejaVu Sans"/>
              </a:rPr>
              <a:t>Wieczorem, a zwłaszcza późną nocą uczeń pracuje ze wzmożonym wysiłkiem. Czas potrzebny na przyswojenie koniecznego materiału wydłuża się wskutek wadliwej pracy komórek mózgowych uczącego się. </a:t>
            </a:r>
            <a:endParaRPr b="0" lang="pl-PL" sz="1600" spc="-1" strike="noStrike">
              <a:latin typeface="Arial"/>
            </a:endParaRPr>
          </a:p>
          <a:p>
            <a:pPr marL="343080" indent="-341640">
              <a:lnSpc>
                <a:spcPct val="80000"/>
              </a:lnSpc>
              <a:spcBef>
                <a:spcPts val="320"/>
              </a:spcBef>
              <a:buClr>
                <a:srgbClr val="4d4d4d"/>
              </a:buClr>
              <a:buFont typeface="Symbol"/>
              <a:buChar char=""/>
            </a:pPr>
            <a:r>
              <a:rPr b="0" lang="pl-PL" sz="1600" spc="-1" strike="noStrike">
                <a:solidFill>
                  <a:srgbClr val="4d4d4d"/>
                </a:solidFill>
                <a:latin typeface="Microsoft Sans Serif"/>
                <a:ea typeface="DejaVu Sans"/>
              </a:rPr>
              <a:t>Przerwy można wykorzystać na posiłki, ruch czy czynności domowe, </a:t>
            </a:r>
            <a:br/>
            <a:r>
              <a:rPr b="0" lang="pl-PL" sz="1600" spc="-1" strike="noStrike">
                <a:solidFill>
                  <a:srgbClr val="4d4d4d"/>
                </a:solidFill>
                <a:latin typeface="Microsoft Sans Serif"/>
                <a:ea typeface="DejaVu Sans"/>
              </a:rPr>
              <a:t>które nie wymagają dużo czasu, np. wyrzucenie śmieci.</a:t>
            </a:r>
            <a:endParaRPr b="0" lang="pl-PL" sz="1600" spc="-1" strike="noStrike">
              <a:latin typeface="Arial"/>
            </a:endParaRPr>
          </a:p>
          <a:p>
            <a:pPr marL="343080" indent="-341640">
              <a:lnSpc>
                <a:spcPct val="80000"/>
              </a:lnSpc>
              <a:spcBef>
                <a:spcPts val="320"/>
              </a:spcBef>
              <a:buClr>
                <a:srgbClr val="4d4d4d"/>
              </a:buClr>
              <a:buFont typeface="Symbol"/>
              <a:buChar char=""/>
            </a:pPr>
            <a:r>
              <a:rPr b="0" lang="pl-PL" sz="1600" spc="-1" strike="noStrike">
                <a:solidFill>
                  <a:srgbClr val="4d4d4d"/>
                </a:solidFill>
                <a:latin typeface="Microsoft Sans Serif"/>
                <a:ea typeface="DejaVu Sans"/>
              </a:rPr>
              <a:t>Rodzic w miarę możliwości powinien czuwać nad prawidłowym przebiegiem pracy swego dziecka. Jeżeli dziecko nie potrafi zrozumieć danych treści, należy tak pokierować jego myśleniem, aby naprowadzić je na prawidłowy tok  myślenia, udzielić wskazówek. Nie należy podawać mu gotowych rozwiązań. </a:t>
            </a:r>
            <a:endParaRPr b="0" lang="pl-PL"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258920" y="260280"/>
            <a:ext cx="4629240" cy="714600"/>
          </a:xfrm>
          <a:prstGeom prst="rect">
            <a:avLst/>
          </a:prstGeom>
          <a:noFill/>
          <a:ln w="9360">
            <a:noFill/>
          </a:ln>
          <a:effectLst>
            <a:outerShdw dir="2700000" dist="16800">
              <a:srgbClr val="f89279"/>
            </a:outerShdw>
          </a:effectLst>
        </p:spPr>
        <p:style>
          <a:lnRef idx="0"/>
          <a:fillRef idx="0"/>
          <a:effectRef idx="0"/>
          <a:fontRef idx="minor"/>
        </p:style>
        <p:txBody>
          <a:bodyPr lIns="90000" rIns="90000" tIns="45000" bIns="45000" anchor="ctr">
            <a:noAutofit/>
          </a:bodyPr>
          <a:p>
            <a:pPr>
              <a:lnSpc>
                <a:spcPct val="100000"/>
              </a:lnSpc>
            </a:pPr>
            <a:r>
              <a:rPr b="1" lang="pl-PL" sz="2800" spc="-1" strike="noStrike">
                <a:solidFill>
                  <a:srgbClr val="4d4d4d"/>
                </a:solidFill>
                <a:latin typeface="Microsoft Sans Serif"/>
                <a:ea typeface="DejaVu Sans"/>
              </a:rPr>
              <a:t>4. Lista zadań.</a:t>
            </a:r>
            <a:endParaRPr b="0" lang="pl-PL" sz="2800" spc="-1" strike="noStrike">
              <a:latin typeface="Arial"/>
            </a:endParaRPr>
          </a:p>
        </p:txBody>
      </p:sp>
      <p:sp>
        <p:nvSpPr>
          <p:cNvPr id="93" name="CustomShape 2"/>
          <p:cNvSpPr/>
          <p:nvPr/>
        </p:nvSpPr>
        <p:spPr>
          <a:xfrm>
            <a:off x="971640" y="1523880"/>
            <a:ext cx="7313760" cy="4189680"/>
          </a:xfrm>
          <a:prstGeom prst="rect">
            <a:avLst/>
          </a:prstGeom>
          <a:noFill/>
          <a:ln w="9360">
            <a:noFill/>
          </a:ln>
        </p:spPr>
        <p:style>
          <a:lnRef idx="0"/>
          <a:fillRef idx="0"/>
          <a:effectRef idx="0"/>
          <a:fontRef idx="minor"/>
        </p:style>
        <p:txBody>
          <a:bodyPr lIns="90000" rIns="90000" tIns="45000" bIns="45000">
            <a:noAutofit/>
          </a:bodyPr>
          <a:p>
            <a:pPr marL="343080" indent="-341640">
              <a:lnSpc>
                <a:spcPct val="90000"/>
              </a:lnSpc>
              <a:spcBef>
                <a:spcPts val="561"/>
              </a:spcBef>
              <a:buClr>
                <a:srgbClr val="4d4d4d"/>
              </a:buClr>
              <a:buFont typeface="Symbol"/>
              <a:buChar char=""/>
            </a:pPr>
            <a:r>
              <a:rPr b="0" lang="pl-PL" sz="2800" spc="-1" strike="noStrike">
                <a:solidFill>
                  <a:srgbClr val="4d4d4d"/>
                </a:solidFill>
                <a:latin typeface="Microsoft Sans Serif"/>
                <a:ea typeface="DejaVu Sans"/>
              </a:rPr>
              <a:t>Listę zadań można wykonać wspólnie </a:t>
            </a:r>
            <a:br/>
            <a:r>
              <a:rPr b="0" lang="pl-PL" sz="2800" spc="-1" strike="noStrike">
                <a:solidFill>
                  <a:srgbClr val="4d4d4d"/>
                </a:solidFill>
                <a:latin typeface="Microsoft Sans Serif"/>
                <a:ea typeface="DejaVu Sans"/>
              </a:rPr>
              <a:t>z dzieckiem, tak żeby miała ciekawą formę graficzną, była jasna i przejrzysta.</a:t>
            </a:r>
            <a:endParaRPr b="0" lang="pl-PL" sz="2800" spc="-1" strike="noStrike">
              <a:latin typeface="Arial"/>
            </a:endParaRPr>
          </a:p>
          <a:p>
            <a:pPr marL="343080" indent="-341640">
              <a:lnSpc>
                <a:spcPct val="90000"/>
              </a:lnSpc>
              <a:spcBef>
                <a:spcPts val="561"/>
              </a:spcBef>
              <a:buClr>
                <a:srgbClr val="4d4d4d"/>
              </a:buClr>
              <a:buFont typeface="Symbol"/>
              <a:buChar char=""/>
            </a:pPr>
            <a:r>
              <a:rPr b="0" lang="pl-PL" sz="2800" spc="-1" strike="noStrike">
                <a:solidFill>
                  <a:srgbClr val="4d4d4d"/>
                </a:solidFill>
                <a:latin typeface="Microsoft Sans Serif"/>
                <a:ea typeface="DejaVu Sans"/>
              </a:rPr>
              <a:t>Lista zadań na dany dzień może trochę spełniać rolę planu lekcji. Uporządkuje ona działania dziecka w wyznaczonym </a:t>
            </a:r>
            <a:br/>
            <a:r>
              <a:rPr b="0" lang="pl-PL" sz="2800" spc="-1" strike="noStrike">
                <a:solidFill>
                  <a:srgbClr val="4d4d4d"/>
                </a:solidFill>
                <a:latin typeface="Microsoft Sans Serif"/>
                <a:ea typeface="DejaVu Sans"/>
              </a:rPr>
              <a:t>na naukę czasie. Dziecko będzie wiedziało co ma zrobić w danym dniu, jeśli czegoś nie zrobi, będzie wiedziało, co mu zostało na następny dzień. </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1116000" y="404640"/>
            <a:ext cx="5830920" cy="714600"/>
          </a:xfrm>
          <a:prstGeom prst="rect">
            <a:avLst/>
          </a:prstGeom>
          <a:noFill/>
          <a:ln w="9360">
            <a:noFill/>
          </a:ln>
          <a:effectLst>
            <a:outerShdw dir="2700000" dist="16800">
              <a:srgbClr val="f89279"/>
            </a:outerShdw>
          </a:effectLst>
        </p:spPr>
        <p:style>
          <a:lnRef idx="0"/>
          <a:fillRef idx="0"/>
          <a:effectRef idx="0"/>
          <a:fontRef idx="minor"/>
        </p:style>
        <p:txBody>
          <a:bodyPr lIns="90000" rIns="90000" tIns="45000" bIns="45000" anchor="ctr">
            <a:noAutofit/>
          </a:bodyPr>
          <a:p>
            <a:pPr>
              <a:lnSpc>
                <a:spcPct val="100000"/>
              </a:lnSpc>
            </a:pPr>
            <a:r>
              <a:rPr b="1" lang="pl-PL" sz="2800" spc="-1" strike="noStrike">
                <a:solidFill>
                  <a:srgbClr val="4d4d4d"/>
                </a:solidFill>
                <a:latin typeface="Microsoft Sans Serif"/>
                <a:ea typeface="DejaVu Sans"/>
              </a:rPr>
              <a:t>5. Pomoc w nauce.</a:t>
            </a:r>
            <a:endParaRPr b="0" lang="pl-PL" sz="2800" spc="-1" strike="noStrike">
              <a:latin typeface="Arial"/>
            </a:endParaRPr>
          </a:p>
        </p:txBody>
      </p:sp>
      <p:sp>
        <p:nvSpPr>
          <p:cNvPr id="95" name="CustomShape 2"/>
          <p:cNvSpPr/>
          <p:nvPr/>
        </p:nvSpPr>
        <p:spPr>
          <a:xfrm>
            <a:off x="971640" y="1523880"/>
            <a:ext cx="7313760" cy="4189680"/>
          </a:xfrm>
          <a:prstGeom prst="rect">
            <a:avLst/>
          </a:prstGeom>
          <a:noFill/>
          <a:ln w="9360">
            <a:noFill/>
          </a:ln>
        </p:spPr>
        <p:style>
          <a:lnRef idx="0"/>
          <a:fillRef idx="0"/>
          <a:effectRef idx="0"/>
          <a:fontRef idx="minor"/>
        </p:style>
        <p:txBody>
          <a:bodyPr lIns="90000" rIns="90000" tIns="45000" bIns="45000">
            <a:noAutofit/>
          </a:bodyPr>
          <a:p>
            <a:pPr>
              <a:lnSpc>
                <a:spcPct val="80000"/>
              </a:lnSpc>
              <a:spcBef>
                <a:spcPts val="320"/>
              </a:spcBef>
            </a:pPr>
            <a:endParaRPr b="0" lang="pl-PL" sz="1800" spc="-1" strike="noStrike">
              <a:latin typeface="Arial"/>
            </a:endParaRPr>
          </a:p>
          <a:p>
            <a:pPr marL="343080" indent="-341640">
              <a:lnSpc>
                <a:spcPct val="80000"/>
              </a:lnSpc>
              <a:spcBef>
                <a:spcPts val="320"/>
              </a:spcBef>
              <a:buClr>
                <a:srgbClr val="4d4d4d"/>
              </a:buClr>
              <a:buFont typeface="Symbol"/>
              <a:buChar char=""/>
            </a:pPr>
            <a:r>
              <a:rPr b="0" lang="pl-PL" sz="1600" spc="-1" strike="noStrike">
                <a:solidFill>
                  <a:srgbClr val="4d4d4d"/>
                </a:solidFill>
                <a:latin typeface="Microsoft Sans Serif"/>
                <a:ea typeface="DejaVu Sans"/>
              </a:rPr>
              <a:t>Pomoc rodziców powinna zasadniczo polegać na dopilnowaniu, </a:t>
            </a:r>
            <a:br/>
            <a:r>
              <a:rPr b="0" lang="pl-PL" sz="1600" spc="-1" strike="noStrike">
                <a:solidFill>
                  <a:srgbClr val="4d4d4d"/>
                </a:solidFill>
                <a:latin typeface="Microsoft Sans Serif"/>
                <a:ea typeface="DejaVu Sans"/>
              </a:rPr>
              <a:t>aby dziecko uczyło się o ustalonej porze dnia oraz aby wiedziało, czego </a:t>
            </a:r>
            <a:br/>
            <a:r>
              <a:rPr b="0" lang="pl-PL" sz="1600" spc="-1" strike="noStrike">
                <a:solidFill>
                  <a:srgbClr val="4d4d4d"/>
                </a:solidFill>
                <a:latin typeface="Microsoft Sans Serif"/>
                <a:ea typeface="DejaVu Sans"/>
              </a:rPr>
              <a:t>ma się uczyć. W przypadku młodszych lub mniej samodzielnych dzieci konieczne może być pozyskanie materiałów ze strony szkoły. Jeśli jest to możliwe, dobrze jest wspólnie z dzieckiem ustalić plan wykonania zadań,     a następnie kontrolować, czy dziecko ten plan realizuje, w tym czy pamięta o robieniu sobie przerw. Jeśli jednak dziecko uczeń nie rozumie czegoś </a:t>
            </a:r>
            <a:br/>
            <a:r>
              <a:rPr b="0" lang="pl-PL" sz="1600" spc="-1" strike="noStrike">
                <a:solidFill>
                  <a:srgbClr val="4d4d4d"/>
                </a:solidFill>
                <a:latin typeface="Microsoft Sans Serif"/>
                <a:ea typeface="DejaVu Sans"/>
              </a:rPr>
              <a:t>lub mimo czynionych prób nie może sobie poradzić z jakimś zagadnieniem, trzeba mu pomóc. Nie należy jednak spieszyć się od razu z gotowym wyjaśnieniem, lecz raczej pokierować, za pomocą pytań i poleceń, jego rozumowaniem, czasem wskazać odpowiednią lekturę albo naprowadzić </a:t>
            </a:r>
            <a:br/>
            <a:r>
              <a:rPr b="0" lang="pl-PL" sz="1600" spc="-1" strike="noStrike">
                <a:solidFill>
                  <a:srgbClr val="4d4d4d"/>
                </a:solidFill>
                <a:latin typeface="Microsoft Sans Serif"/>
                <a:ea typeface="DejaVu Sans"/>
              </a:rPr>
              <a:t>na właściwą drogę tak, aby uczeń sam znalazł rozwiązanie. Obowiązuje tu ogólna zasada wychowywania tak, aby dziecko nie szło na łatwiznę, lecz aby było wdrażane do podejmowania wysiłku oraz aby budziło i rozwijało w</a:t>
            </a:r>
            <a:br/>
            <a:r>
              <a:rPr b="0" lang="pl-PL" sz="1600" spc="-1" strike="noStrike">
                <a:solidFill>
                  <a:srgbClr val="4d4d4d"/>
                </a:solidFill>
                <a:latin typeface="Microsoft Sans Serif"/>
                <a:ea typeface="DejaVu Sans"/>
              </a:rPr>
              <a:t>sobie inicjatywę, pomysłowość i samodzielność. Zasadę zaś dość często spotykanego wyręczania dziecka w jego pracy przez rodziców należy zastąpić zwyczajem odsyłania go do źródeł wiadomości. Jeśli dziecko zasadniczo nie ma problemów z nauką i jest samodzielne wystarczy kontrola wykonanej pracy. </a:t>
            </a:r>
            <a:endParaRPr b="0" lang="pl-PL"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971640" y="1523880"/>
            <a:ext cx="7313760" cy="4189680"/>
          </a:xfrm>
          <a:prstGeom prst="rect">
            <a:avLst/>
          </a:prstGeom>
          <a:noFill/>
          <a:ln w="9360">
            <a:noFill/>
          </a:ln>
        </p:spPr>
        <p:style>
          <a:lnRef idx="0"/>
          <a:fillRef idx="0"/>
          <a:effectRef idx="0"/>
          <a:fontRef idx="minor"/>
        </p:style>
        <p:txBody>
          <a:bodyPr lIns="90000" rIns="90000" tIns="45000" bIns="45000">
            <a:noAutofit/>
          </a:bodyPr>
          <a:p>
            <a:pPr marL="343080" indent="-341640">
              <a:lnSpc>
                <a:spcPct val="80000"/>
              </a:lnSpc>
              <a:spcBef>
                <a:spcPts val="320"/>
              </a:spcBef>
              <a:buClr>
                <a:srgbClr val="4d4d4d"/>
              </a:buClr>
              <a:buFont typeface="Symbol"/>
              <a:buChar char=""/>
            </a:pPr>
            <a:r>
              <a:rPr b="1" i="1" lang="pl-PL" sz="1600" spc="-1" strike="noStrike">
                <a:solidFill>
                  <a:srgbClr val="4d4d4d"/>
                </a:solidFill>
                <a:latin typeface="Microsoft Sans Serif"/>
                <a:ea typeface="DejaVu Sans"/>
              </a:rPr>
              <a:t>Nie należy szczędzić dziecku pochwał za dobrze wykonaną pracę. Wystrzegać się trzeba natomiast rygorystycznych nakazów i gróźb</a:t>
            </a:r>
            <a:r>
              <a:rPr b="0" i="1" lang="pl-PL" sz="1600" spc="-1" strike="noStrike">
                <a:solidFill>
                  <a:srgbClr val="4d4d4d"/>
                </a:solidFill>
                <a:latin typeface="Microsoft Sans Serif"/>
                <a:ea typeface="DejaVu Sans"/>
              </a:rPr>
              <a:t>.</a:t>
            </a:r>
            <a:endParaRPr b="0" lang="pl-PL" sz="1600" spc="-1" strike="noStrike">
              <a:latin typeface="Arial"/>
            </a:endParaRPr>
          </a:p>
          <a:p>
            <a:pPr marL="343080" indent="-341640">
              <a:lnSpc>
                <a:spcPct val="80000"/>
              </a:lnSpc>
              <a:spcBef>
                <a:spcPts val="320"/>
              </a:spcBef>
            </a:pPr>
            <a:r>
              <a:rPr b="0" i="1" lang="pl-PL" sz="1600" spc="-1" strike="noStrike">
                <a:solidFill>
                  <a:srgbClr val="4d4d4d"/>
                </a:solidFill>
                <a:latin typeface="Microsoft Sans Serif"/>
                <a:ea typeface="DejaVu Sans"/>
              </a:rPr>
              <a:t> </a:t>
            </a:r>
            <a:endParaRPr b="0" lang="pl-PL" sz="1600" spc="-1" strike="noStrike">
              <a:latin typeface="Arial"/>
            </a:endParaRPr>
          </a:p>
          <a:p>
            <a:pPr marL="343080" indent="-341640">
              <a:lnSpc>
                <a:spcPct val="80000"/>
              </a:lnSpc>
              <a:spcBef>
                <a:spcPts val="320"/>
              </a:spcBef>
              <a:buClr>
                <a:srgbClr val="4d4d4d"/>
              </a:buClr>
              <a:buFont typeface="Symbol"/>
              <a:buChar char=""/>
            </a:pPr>
            <a:r>
              <a:rPr b="0" lang="pl-PL" sz="1600" spc="-1" strike="noStrike">
                <a:solidFill>
                  <a:srgbClr val="4d4d4d"/>
                </a:solidFill>
                <a:latin typeface="Microsoft Sans Serif"/>
                <a:ea typeface="DejaVu Sans"/>
              </a:rPr>
              <a:t>Zbytni rygor i despotyczne dyrygowanie dzieckiem hamuje rozwój jego samodzielności, utrudniając mu tym samym naukę. Jednocześnie należy pogodzić się z tym, że dziecko nie pojmuje nauki jako najciekawszego</a:t>
            </a:r>
            <a:br/>
            <a:r>
              <a:rPr b="0" lang="pl-PL" sz="1600" spc="-1" strike="noStrike">
                <a:solidFill>
                  <a:srgbClr val="4d4d4d"/>
                </a:solidFill>
                <a:latin typeface="Microsoft Sans Serif"/>
                <a:ea typeface="DejaVu Sans"/>
              </a:rPr>
              <a:t>i najprzyjemniejszego spędzania czasu. Rodzic powinien mu wytłumaczyć, że chociaż nauka nie jest tak przyjemna jak gry komputerowe, jest jego obowiązkiem, a dodatkowo jest konieczna dla jego dalszego rozwoju. </a:t>
            </a:r>
            <a:endParaRPr b="0" lang="pl-PL" sz="1600" spc="-1" strike="noStrike">
              <a:latin typeface="Arial"/>
            </a:endParaRPr>
          </a:p>
          <a:p>
            <a:pPr marL="343080" indent="-341640">
              <a:lnSpc>
                <a:spcPct val="80000"/>
              </a:lnSpc>
              <a:spcBef>
                <a:spcPts val="320"/>
              </a:spcBef>
              <a:buClr>
                <a:srgbClr val="4d4d4d"/>
              </a:buClr>
              <a:buFont typeface="Symbol"/>
              <a:buChar char=""/>
            </a:pPr>
            <a:r>
              <a:rPr b="0" lang="pl-PL" sz="1600" spc="-1" strike="noStrike">
                <a:solidFill>
                  <a:srgbClr val="4d4d4d"/>
                </a:solidFill>
                <a:latin typeface="Microsoft Sans Serif"/>
                <a:ea typeface="DejaVu Sans"/>
              </a:rPr>
              <a:t>Dzieciom w młodszym wieku szkolnym pomoc rodziców w odrabianiu prac domowych daje poczucie bezpieczeństwa, radości, zadowolenia, kształtuje ogromną więź uczuciową. Dziecko wyrastające w atmosferze miłości, poszanowania dla nauki i wysiłku w nauce utwierdzi się w przekonaniu, </a:t>
            </a:r>
            <a:br/>
            <a:r>
              <a:rPr b="0" lang="pl-PL" sz="1600" spc="-1" strike="noStrike">
                <a:solidFill>
                  <a:srgbClr val="4d4d4d"/>
                </a:solidFill>
                <a:latin typeface="Microsoft Sans Serif"/>
                <a:ea typeface="DejaVu Sans"/>
              </a:rPr>
              <a:t>że nauka jest ważna i potrzebna. Rodzic poprzez zainteresowanie nauką dziecka, kontrole, rozmowy, objaśnianie problemów, wyrabia w nim  systematyczność,, pilność i sumienność. Pozytywne nastawienie dziecka do nauki wpływa na efektywność osiąganych wyników.  </a:t>
            </a:r>
            <a:endParaRPr b="0" lang="pl-PL"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97" name="CustomShape 1"/>
          <p:cNvSpPr/>
          <p:nvPr/>
        </p:nvSpPr>
        <p:spPr>
          <a:xfrm>
            <a:off x="1908000" y="1557360"/>
            <a:ext cx="6932880" cy="4265640"/>
          </a:xfrm>
          <a:prstGeom prst="rect">
            <a:avLst/>
          </a:prstGeom>
          <a:noFill/>
          <a:ln w="9360">
            <a:noFill/>
          </a:ln>
        </p:spPr>
        <p:style>
          <a:lnRef idx="0"/>
          <a:fillRef idx="0"/>
          <a:effectRef idx="0"/>
          <a:fontRef idx="minor"/>
        </p:style>
        <p:txBody>
          <a:bodyPr lIns="90000" rIns="90000" tIns="45000" bIns="45000">
            <a:noAutofit/>
          </a:bodyPr>
          <a:p>
            <a:pPr marL="343080" indent="-341640">
              <a:lnSpc>
                <a:spcPct val="100000"/>
              </a:lnSpc>
              <a:spcBef>
                <a:spcPts val="400"/>
              </a:spcBef>
              <a:buClr>
                <a:srgbClr val="4d4d4d"/>
              </a:buClr>
              <a:buFont typeface="Symbol"/>
              <a:buChar char=""/>
            </a:pPr>
            <a:r>
              <a:rPr b="0" i="1" lang="pl-PL" sz="2000" spc="-1" strike="noStrike">
                <a:solidFill>
                  <a:srgbClr val="4d4d4d"/>
                </a:solidFill>
                <a:latin typeface="Microsoft Sans Serif"/>
                <a:ea typeface="DejaVu Sans"/>
              </a:rPr>
              <a:t>Nauka w domu jest wyzwaniem zarówno dla Państwa jak i Waszych dzieci.</a:t>
            </a:r>
            <a:endParaRPr b="0" lang="pl-PL" sz="2000" spc="-1" strike="noStrike">
              <a:latin typeface="Arial"/>
            </a:endParaRPr>
          </a:p>
          <a:p>
            <a:pPr>
              <a:lnSpc>
                <a:spcPct val="100000"/>
              </a:lnSpc>
              <a:spcBef>
                <a:spcPts val="400"/>
              </a:spcBef>
            </a:pPr>
            <a:endParaRPr b="0" lang="pl-PL" sz="2000" spc="-1" strike="noStrike">
              <a:latin typeface="Arial"/>
            </a:endParaRPr>
          </a:p>
          <a:p>
            <a:pPr marL="343080" indent="-341640">
              <a:lnSpc>
                <a:spcPct val="100000"/>
              </a:lnSpc>
              <a:spcBef>
                <a:spcPts val="400"/>
              </a:spcBef>
              <a:buClr>
                <a:srgbClr val="4d4d4d"/>
              </a:buClr>
              <a:buFont typeface="Symbol"/>
              <a:buChar char=""/>
            </a:pPr>
            <a:r>
              <a:rPr b="0" lang="pl-PL" sz="2000" spc="-1" strike="noStrike">
                <a:solidFill>
                  <a:srgbClr val="4d4d4d"/>
                </a:solidFill>
                <a:latin typeface="Microsoft Sans Serif"/>
                <a:ea typeface="DejaVu Sans"/>
              </a:rPr>
              <a:t>W razie jakichkolwiek wątpliwości i pytań zachęcam Państwa do kontaktu z wychowawcami klas </a:t>
            </a:r>
            <a:br/>
            <a:r>
              <a:rPr b="0" lang="pl-PL" sz="2000" spc="-1" strike="noStrike">
                <a:solidFill>
                  <a:srgbClr val="4d4d4d"/>
                </a:solidFill>
                <a:latin typeface="Microsoft Sans Serif"/>
                <a:ea typeface="DejaVu Sans"/>
              </a:rPr>
              <a:t>oraz pedagogami szkolnymi p. Danutą Chmielewską </a:t>
            </a:r>
            <a:br/>
            <a:r>
              <a:rPr b="0" lang="pl-PL" sz="2000" spc="-1" strike="noStrike">
                <a:solidFill>
                  <a:srgbClr val="4d4d4d"/>
                </a:solidFill>
                <a:latin typeface="Microsoft Sans Serif"/>
                <a:ea typeface="DejaVu Sans"/>
              </a:rPr>
              <a:t>i p. Magdą Gentek. </a:t>
            </a:r>
            <a:endParaRPr b="0" lang="pl-PL"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ffffff"/>
      </a:dk2>
      <a:lt2>
        <a:srgbClr val="f89279"/>
      </a:lt2>
      <a:accent1>
        <a:srgbClr val="ff9728"/>
      </a:accent1>
      <a:accent2>
        <a:srgbClr val="00d078"/>
      </a:accent2>
      <a:accent3>
        <a:srgbClr val="dadada"/>
      </a:accent3>
      <a:accent4>
        <a:srgbClr val="bbc0bb"/>
      </a:accent4>
      <a:accent5>
        <a:srgbClr val="ffffff"/>
      </a:accent5>
      <a:accent6>
        <a:srgbClr val="2a9adc"/>
      </a:accent6>
      <a:hlink>
        <a:srgbClr val="2a9adc"/>
      </a:hlink>
      <a:folHlink>
        <a:srgbClr val="4d4d4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ffffff"/>
      </a:dk2>
      <a:lt2>
        <a:srgbClr val="f89279"/>
      </a:lt2>
      <a:accent1>
        <a:srgbClr val="ff9728"/>
      </a:accent1>
      <a:accent2>
        <a:srgbClr val="00d078"/>
      </a:accent2>
      <a:accent3>
        <a:srgbClr val="dadada"/>
      </a:accent3>
      <a:accent4>
        <a:srgbClr val="bbc0bb"/>
      </a:accent4>
      <a:accent5>
        <a:srgbClr val="ffffff"/>
      </a:accent5>
      <a:accent6>
        <a:srgbClr val="2a9adc"/>
      </a:accent6>
      <a:hlink>
        <a:srgbClr val="2a9adc"/>
      </a:hlink>
      <a:folHlink>
        <a:srgbClr val="4d4d4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ffffff"/>
      </a:dk2>
      <a:lt2>
        <a:srgbClr val="f89279"/>
      </a:lt2>
      <a:accent1>
        <a:srgbClr val="ff9728"/>
      </a:accent1>
      <a:accent2>
        <a:srgbClr val="00d078"/>
      </a:accent2>
      <a:accent3>
        <a:srgbClr val="dadada"/>
      </a:accent3>
      <a:accent4>
        <a:srgbClr val="bbc0bb"/>
      </a:accent4>
      <a:accent5>
        <a:srgbClr val="ffffff"/>
      </a:accent5>
      <a:accent6>
        <a:srgbClr val="2a9adc"/>
      </a:accent6>
      <a:hlink>
        <a:srgbClr val="2a9adc"/>
      </a:hlink>
      <a:folHlink>
        <a:srgbClr val="4d4d4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powerpoint-template-24</Template>
  <TotalTime>155</TotalTime>
  <Application>LibreOffice/6.2.5.2$Windows_x86 LibreOffice_project/1ec314fa52f458adc18c4f025c545a4e8b22c159</Application>
  <Words>897</Words>
  <Paragraphs>34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2012-04-20T20:16:23Z</dcterms:created>
  <dc:creator>home</dc:creator>
  <dc:description/>
  <dc:language>pl-PL</dc:language>
  <cp:lastModifiedBy/>
  <dcterms:modified xsi:type="dcterms:W3CDTF">2020-03-23T21:43:25Z</dcterms:modified>
  <cp:revision>35</cp:revision>
  <dc:subject/>
  <dc:title>Name of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