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348" r:id="rId3"/>
    <p:sldId id="286" r:id="rId4"/>
    <p:sldId id="340" r:id="rId5"/>
    <p:sldId id="339" r:id="rId6"/>
    <p:sldId id="271" r:id="rId7"/>
    <p:sldId id="270" r:id="rId8"/>
    <p:sldId id="272" r:id="rId9"/>
    <p:sldId id="288" r:id="rId10"/>
    <p:sldId id="331" r:id="rId11"/>
    <p:sldId id="332" r:id="rId12"/>
    <p:sldId id="293" r:id="rId13"/>
    <p:sldId id="334" r:id="rId14"/>
    <p:sldId id="338" r:id="rId15"/>
    <p:sldId id="273" r:id="rId16"/>
    <p:sldId id="274" r:id="rId17"/>
    <p:sldId id="275" r:id="rId18"/>
    <p:sldId id="276" r:id="rId19"/>
    <p:sldId id="278" r:id="rId20"/>
    <p:sldId id="279" r:id="rId21"/>
    <p:sldId id="282" r:id="rId22"/>
    <p:sldId id="283" r:id="rId23"/>
    <p:sldId id="284" r:id="rId24"/>
    <p:sldId id="285" r:id="rId25"/>
    <p:sldId id="259" r:id="rId26"/>
    <p:sldId id="260" r:id="rId27"/>
    <p:sldId id="343" r:id="rId28"/>
    <p:sldId id="261" r:id="rId29"/>
    <p:sldId id="344" r:id="rId30"/>
    <p:sldId id="262" r:id="rId31"/>
    <p:sldId id="263" r:id="rId32"/>
    <p:sldId id="264" r:id="rId33"/>
    <p:sldId id="265" r:id="rId34"/>
    <p:sldId id="345" r:id="rId35"/>
    <p:sldId id="266" r:id="rId36"/>
    <p:sldId id="346" r:id="rId37"/>
    <p:sldId id="267" r:id="rId38"/>
    <p:sldId id="268" r:id="rId39"/>
    <p:sldId id="347" r:id="rId40"/>
    <p:sldId id="269" r:id="rId41"/>
    <p:sldId id="349" r:id="rId42"/>
    <p:sldId id="351" r:id="rId43"/>
  </p:sldIdLst>
  <p:sldSz cx="9144000" cy="5143500" type="screen16x9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72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FC4A0A-8B71-440E-9788-2B9643F1B88F}" type="datetimeFigureOut">
              <a:rPr lang="pl-PL" smtClean="0"/>
              <a:pPr/>
              <a:t>2018-12-10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7FA5A-E5BF-4757-807A-0549C61316B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8851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ECFFA-FFF9-4C3A-A930-B06DB91B1BE6}" type="datetimeFigureOut">
              <a:rPr lang="pl-PL" smtClean="0"/>
              <a:pPr/>
              <a:t>2018-12-10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89F84-34F7-464C-8CDC-F4417A5EE4F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ECFFA-FFF9-4C3A-A930-B06DB91B1BE6}" type="datetimeFigureOut">
              <a:rPr lang="pl-PL" smtClean="0"/>
              <a:pPr/>
              <a:t>2018-12-10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89F84-34F7-464C-8CDC-F4417A5EE4F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ECFFA-FFF9-4C3A-A930-B06DB91B1BE6}" type="datetimeFigureOut">
              <a:rPr lang="pl-PL" smtClean="0"/>
              <a:pPr/>
              <a:t>2018-12-10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89F84-34F7-464C-8CDC-F4417A5EE4F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ECFFA-FFF9-4C3A-A930-B06DB91B1BE6}" type="datetimeFigureOut">
              <a:rPr lang="pl-PL" smtClean="0"/>
              <a:pPr/>
              <a:t>2018-12-10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89F84-34F7-464C-8CDC-F4417A5EE4F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ECFFA-FFF9-4C3A-A930-B06DB91B1BE6}" type="datetimeFigureOut">
              <a:rPr lang="pl-PL" smtClean="0"/>
              <a:pPr/>
              <a:t>2018-12-10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89F84-34F7-464C-8CDC-F4417A5EE4F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ECFFA-FFF9-4C3A-A930-B06DB91B1BE6}" type="datetimeFigureOut">
              <a:rPr lang="pl-PL" smtClean="0"/>
              <a:pPr/>
              <a:t>2018-12-10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89F84-34F7-464C-8CDC-F4417A5EE4F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ECFFA-FFF9-4C3A-A930-B06DB91B1BE6}" type="datetimeFigureOut">
              <a:rPr lang="pl-PL" smtClean="0"/>
              <a:pPr/>
              <a:t>2018-12-10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89F84-34F7-464C-8CDC-F4417A5EE4F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ECFFA-FFF9-4C3A-A930-B06DB91B1BE6}" type="datetimeFigureOut">
              <a:rPr lang="pl-PL" smtClean="0"/>
              <a:pPr/>
              <a:t>2018-12-10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89F84-34F7-464C-8CDC-F4417A5EE4F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ECFFA-FFF9-4C3A-A930-B06DB91B1BE6}" type="datetimeFigureOut">
              <a:rPr lang="pl-PL" smtClean="0"/>
              <a:pPr/>
              <a:t>2018-12-10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89F84-34F7-464C-8CDC-F4417A5EE4F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ECFFA-FFF9-4C3A-A930-B06DB91B1BE6}" type="datetimeFigureOut">
              <a:rPr lang="pl-PL" smtClean="0"/>
              <a:pPr/>
              <a:t>2018-12-10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89F84-34F7-464C-8CDC-F4417A5EE4F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ECFFA-FFF9-4C3A-A930-B06DB91B1BE6}" type="datetimeFigureOut">
              <a:rPr lang="pl-PL" smtClean="0"/>
              <a:pPr/>
              <a:t>2018-12-10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89F84-34F7-464C-8CDC-F4417A5EE4F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ECFFA-FFF9-4C3A-A930-B06DB91B1BE6}" type="datetimeFigureOut">
              <a:rPr lang="pl-PL" smtClean="0"/>
              <a:pPr/>
              <a:t>2018-12-10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89F84-34F7-464C-8CDC-F4417A5EE4F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3.png"/><Relationship Id="rId7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6.jpeg"/><Relationship Id="rId7" Type="http://schemas.openxmlformats.org/officeDocument/2006/relationships/image" Target="../media/image3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40.jpeg"/><Relationship Id="rId7" Type="http://schemas.microsoft.com/office/2007/relationships/hdphoto" Target="../media/hdphoto1.wdp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microsoft.com/office/2007/relationships/hdphoto" Target="../media/hdphoto1.wdp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microsoft.com/office/2007/relationships/hdphoto" Target="../media/hdphoto1.wdp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0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microsoft.com/office/2007/relationships/hdphoto" Target="../media/hdphoto1.wdp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6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7" Type="http://schemas.microsoft.com/office/2007/relationships/hdphoto" Target="../media/hdphoto1.wdp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jpeg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7" Type="http://schemas.microsoft.com/office/2007/relationships/hdphoto" Target="../media/hdphoto1.wdp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6.jpeg"/><Relationship Id="rId4" Type="http://schemas.microsoft.com/office/2007/relationships/hdphoto" Target="../media/hdphoto1.wdp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3528" y="1247231"/>
            <a:ext cx="8568952" cy="3412751"/>
          </a:xfrm>
        </p:spPr>
        <p:txBody>
          <a:bodyPr>
            <a:normAutofit/>
          </a:bodyPr>
          <a:lstStyle/>
          <a:p>
            <a:r>
              <a:rPr lang="pl-PL" sz="3200" b="1" dirty="0">
                <a:latin typeface="Adobe Caslon Pro Bold" pitchFamily="18" charset="-18"/>
              </a:rPr>
              <a:t>PATRON SZKOŁY JAKO PRZYKŁAD OSOBOWY I</a:t>
            </a:r>
            <a:r>
              <a:rPr lang="pl-PL" sz="3200" dirty="0"/>
              <a:t> </a:t>
            </a:r>
            <a:r>
              <a:rPr lang="pl-PL" sz="3200" b="1" dirty="0">
                <a:latin typeface="Adobe Caslon Pro Bold" pitchFamily="18" charset="-18"/>
              </a:rPr>
              <a:t>ŹRÓDŁO WARTOŚCI PRZEKAZYWANYCH UCZNIOM</a:t>
            </a:r>
            <a:endParaRPr lang="pl-PL" sz="3200" dirty="0">
              <a:latin typeface="Adobe Caslon Pro Bold" pitchFamily="18" charset="-18"/>
            </a:endParaRPr>
          </a:p>
        </p:txBody>
      </p:sp>
      <p:grpSp>
        <p:nvGrpSpPr>
          <p:cNvPr id="7" name="Grupa 6"/>
          <p:cNvGrpSpPr/>
          <p:nvPr/>
        </p:nvGrpSpPr>
        <p:grpSpPr>
          <a:xfrm>
            <a:off x="0" y="-77579"/>
            <a:ext cx="9144000" cy="1298222"/>
            <a:chOff x="0" y="-77579"/>
            <a:chExt cx="9144000" cy="1298222"/>
          </a:xfrm>
        </p:grpSpPr>
        <p:sp>
          <p:nvSpPr>
            <p:cNvPr id="5" name="Tytuł 1"/>
            <p:cNvSpPr txBox="1">
              <a:spLocks/>
            </p:cNvSpPr>
            <p:nvPr/>
          </p:nvSpPr>
          <p:spPr>
            <a:xfrm>
              <a:off x="0" y="-20538"/>
              <a:ext cx="9144000" cy="1184141"/>
            </a:xfrm>
            <a:prstGeom prst="rect">
              <a:avLst/>
            </a:prstGeom>
            <a:solidFill>
              <a:schemeClr val="accent1">
                <a:alpha val="56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l-PL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PUBLICZNA SZKOŁA PODSTAWOWA </a:t>
              </a:r>
            </a:p>
            <a:p>
              <a:r>
                <a:rPr lang="pl-PL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W JEDLNI-LETNISKU</a:t>
              </a:r>
              <a:endPara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endParaRPr>
            </a:p>
          </p:txBody>
        </p:sp>
        <p:pic>
          <p:nvPicPr>
            <p:cNvPr id="4" name="Obraz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4769" y="-77579"/>
              <a:ext cx="1007324" cy="1298222"/>
            </a:xfrm>
            <a:prstGeom prst="rect">
              <a:avLst/>
            </a:prstGeom>
          </p:spPr>
        </p:pic>
        <p:pic>
          <p:nvPicPr>
            <p:cNvPr id="6" name="Obraz 5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5370" y1="25606" x2="83381" y2="22536"/>
                          <a14:foregroundMark x1="88377" y1="33360" x2="7493" y2="35784"/>
                          <a14:foregroundMark x1="11816" y1="21325" x2="62632" y2="12359"/>
                          <a14:foregroundMark x1="21806" y1="61632" x2="34774" y2="327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43" y="-35727"/>
              <a:ext cx="1020896" cy="1214517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62523951-623E-4C72-930A-4B9D00A7BAEB}"/>
              </a:ext>
            </a:extLst>
          </p:cNvPr>
          <p:cNvSpPr txBox="1"/>
          <p:nvPr/>
        </p:nvSpPr>
        <p:spPr>
          <a:xfrm>
            <a:off x="2843808" y="1170215"/>
            <a:ext cx="3993088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2800" dirty="0" smtClean="0"/>
              <a:t>Dzień Flagi – 2 maja</a:t>
            </a:r>
            <a:endParaRPr lang="pl-PL" sz="2800" dirty="0"/>
          </a:p>
        </p:txBody>
      </p:sp>
      <p:grpSp>
        <p:nvGrpSpPr>
          <p:cNvPr id="10" name="Grupa 9"/>
          <p:cNvGrpSpPr/>
          <p:nvPr/>
        </p:nvGrpSpPr>
        <p:grpSpPr>
          <a:xfrm>
            <a:off x="0" y="-77579"/>
            <a:ext cx="9144000" cy="1298222"/>
            <a:chOff x="0" y="-77579"/>
            <a:chExt cx="9144000" cy="1298222"/>
          </a:xfrm>
        </p:grpSpPr>
        <p:sp>
          <p:nvSpPr>
            <p:cNvPr id="11" name="Tytuł 1"/>
            <p:cNvSpPr txBox="1">
              <a:spLocks/>
            </p:cNvSpPr>
            <p:nvPr/>
          </p:nvSpPr>
          <p:spPr>
            <a:xfrm>
              <a:off x="0" y="-20538"/>
              <a:ext cx="9144000" cy="1184141"/>
            </a:xfrm>
            <a:prstGeom prst="rect">
              <a:avLst/>
            </a:prstGeom>
            <a:solidFill>
              <a:schemeClr val="accent1">
                <a:alpha val="56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l-PL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PUBLICZNA SZKOŁA PODSTAWOWA </a:t>
              </a:r>
            </a:p>
            <a:p>
              <a:r>
                <a:rPr lang="pl-PL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W JEDLNI-LETNISKU</a:t>
              </a:r>
              <a:endPara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endParaRPr>
            </a:p>
          </p:txBody>
        </p:sp>
        <p:pic>
          <p:nvPicPr>
            <p:cNvPr id="12" name="Obraz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4769" y="-77579"/>
              <a:ext cx="1007324" cy="1298222"/>
            </a:xfrm>
            <a:prstGeom prst="rect">
              <a:avLst/>
            </a:prstGeom>
          </p:spPr>
        </p:pic>
        <p:pic>
          <p:nvPicPr>
            <p:cNvPr id="13" name="Obraz 1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5370" y1="25606" x2="83381" y2="22536"/>
                          <a14:foregroundMark x1="88377" y1="33360" x2="7493" y2="35784"/>
                          <a14:foregroundMark x1="11816" y1="21325" x2="62632" y2="12359"/>
                          <a14:foregroundMark x1="21806" y1="61632" x2="34774" y2="327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43" y="-35727"/>
              <a:ext cx="1020896" cy="1214517"/>
            </a:xfrm>
            <a:prstGeom prst="rect">
              <a:avLst/>
            </a:prstGeom>
          </p:spPr>
        </p:pic>
      </p:grpSp>
      <p:pic>
        <p:nvPicPr>
          <p:cNvPr id="17" name="Picture 2" descr="C:\Users\Stokrotka\Desktop\literki\IMAG4330_BURST001.jpg">
            <a:extLst>
              <a:ext uri="{FF2B5EF4-FFF2-40B4-BE49-F238E27FC236}">
                <a16:creationId xmlns="" xmlns:a16="http://schemas.microsoft.com/office/drawing/2014/main" id="{C29F77A6-75BF-46D1-93E7-699627E2C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3" r="22937" b="24313"/>
          <a:stretch>
            <a:fillRect/>
          </a:stretch>
        </p:blipFill>
        <p:spPr bwMode="auto">
          <a:xfrm>
            <a:off x="3203848" y="1779662"/>
            <a:ext cx="2880320" cy="2211098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8" name="Picture 3" descr="C:\Users\Stokrotka\Desktop\literki\IMAG4281_BURST001.jpg">
            <a:extLst>
              <a:ext uri="{FF2B5EF4-FFF2-40B4-BE49-F238E27FC236}">
                <a16:creationId xmlns="" xmlns:a16="http://schemas.microsoft.com/office/drawing/2014/main" id="{C897502A-6BC7-4E5E-8E3F-F5DB3F0A4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8"/>
          <a:stretch>
            <a:fillRect/>
          </a:stretch>
        </p:blipFill>
        <p:spPr bwMode="auto">
          <a:xfrm>
            <a:off x="251520" y="1779662"/>
            <a:ext cx="2824215" cy="2232248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4" name="Picture 2" descr="C:\Users\Stokrotka\Desktop\literki\IMAG4284_BURST0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66"/>
          <a:stretch>
            <a:fillRect/>
          </a:stretch>
        </p:blipFill>
        <p:spPr bwMode="auto">
          <a:xfrm>
            <a:off x="6228184" y="1779662"/>
            <a:ext cx="2594545" cy="2232248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 useBgFill="1">
        <p:nvSpPr>
          <p:cNvPr id="16" name="Prostokąt 15">
            <a:extLst>
              <a:ext uri="{FF2B5EF4-FFF2-40B4-BE49-F238E27FC236}">
                <a16:creationId xmlns="" xmlns:a16="http://schemas.microsoft.com/office/drawing/2014/main" id="{7AC4C5D0-E679-4DA7-B620-6FF87F028818}"/>
              </a:ext>
            </a:extLst>
          </p:cNvPr>
          <p:cNvSpPr/>
          <p:nvPr/>
        </p:nvSpPr>
        <p:spPr>
          <a:xfrm>
            <a:off x="251520" y="4083918"/>
            <a:ext cx="8568952" cy="769441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l-PL" sz="2200" b="1" i="1" dirty="0">
                <a:solidFill>
                  <a:schemeClr val="tx1"/>
                </a:solidFill>
              </a:rPr>
              <a:t>Powiewa flaga, gdy wiatr się zerwie, </a:t>
            </a:r>
            <a:r>
              <a:rPr lang="pl-PL" sz="2200" b="1" i="1" dirty="0" smtClean="0">
                <a:solidFill>
                  <a:schemeClr val="tx1"/>
                </a:solidFill>
              </a:rPr>
              <a:t>a </a:t>
            </a:r>
            <a:r>
              <a:rPr lang="pl-PL" sz="2200" b="1" i="1" dirty="0">
                <a:solidFill>
                  <a:schemeClr val="tx1"/>
                </a:solidFill>
              </a:rPr>
              <a:t>na tej fladze biel i czerwień. </a:t>
            </a:r>
          </a:p>
          <a:p>
            <a:pPr algn="ctr"/>
            <a:r>
              <a:rPr lang="pl-PL" sz="2200" b="1" i="1" dirty="0">
                <a:solidFill>
                  <a:schemeClr val="tx1"/>
                </a:solidFill>
              </a:rPr>
              <a:t>Czerwień to miłość, biel serce czyste </a:t>
            </a:r>
            <a:r>
              <a:rPr lang="pl-PL" sz="2200" b="1" i="1" dirty="0" smtClean="0">
                <a:solidFill>
                  <a:schemeClr val="tx1"/>
                </a:solidFill>
              </a:rPr>
              <a:t>piękne </a:t>
            </a:r>
            <a:r>
              <a:rPr lang="pl-PL" sz="2200" b="1" i="1" dirty="0">
                <a:solidFill>
                  <a:schemeClr val="tx1"/>
                </a:solidFill>
              </a:rPr>
              <a:t>są nasze barwy ojczyste.</a:t>
            </a:r>
          </a:p>
        </p:txBody>
      </p:sp>
    </p:spTree>
    <p:extLst>
      <p:ext uri="{BB962C8B-B14F-4D97-AF65-F5344CB8AC3E}">
        <p14:creationId xmlns:p14="http://schemas.microsoft.com/office/powerpoint/2010/main" val="13433081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62523951-623E-4C72-930A-4B9D00A7BAEB}"/>
              </a:ext>
            </a:extLst>
          </p:cNvPr>
          <p:cNvSpPr txBox="1"/>
          <p:nvPr/>
        </p:nvSpPr>
        <p:spPr>
          <a:xfrm>
            <a:off x="33124" y="1157625"/>
            <a:ext cx="6339076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2800" dirty="0"/>
              <a:t>ODDZIAŁY  </a:t>
            </a:r>
            <a:r>
              <a:rPr lang="pl-PL" sz="2800" dirty="0" smtClean="0"/>
              <a:t>SZEŚCIOLATKÓW 2017/2018</a:t>
            </a:r>
            <a:endParaRPr lang="pl-PL" sz="2800" dirty="0"/>
          </a:p>
        </p:txBody>
      </p:sp>
      <p:grpSp>
        <p:nvGrpSpPr>
          <p:cNvPr id="10" name="Grupa 9"/>
          <p:cNvGrpSpPr/>
          <p:nvPr/>
        </p:nvGrpSpPr>
        <p:grpSpPr>
          <a:xfrm>
            <a:off x="0" y="-77579"/>
            <a:ext cx="9144000" cy="1298222"/>
            <a:chOff x="0" y="-77579"/>
            <a:chExt cx="9144000" cy="1298222"/>
          </a:xfrm>
        </p:grpSpPr>
        <p:sp>
          <p:nvSpPr>
            <p:cNvPr id="11" name="Tytuł 1"/>
            <p:cNvSpPr txBox="1">
              <a:spLocks/>
            </p:cNvSpPr>
            <p:nvPr/>
          </p:nvSpPr>
          <p:spPr>
            <a:xfrm>
              <a:off x="0" y="-20538"/>
              <a:ext cx="9144000" cy="1184141"/>
            </a:xfrm>
            <a:prstGeom prst="rect">
              <a:avLst/>
            </a:prstGeom>
            <a:solidFill>
              <a:schemeClr val="accent1">
                <a:alpha val="56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l-PL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PUBLICZNA SZKOŁA PODSTAWOWA </a:t>
              </a:r>
            </a:p>
            <a:p>
              <a:r>
                <a:rPr lang="pl-PL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W JEDLNI-LETNISKU</a:t>
              </a:r>
              <a:endPara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endParaRPr>
            </a:p>
          </p:txBody>
        </p:sp>
        <p:pic>
          <p:nvPicPr>
            <p:cNvPr id="12" name="Obraz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4769" y="-77579"/>
              <a:ext cx="1007324" cy="1298222"/>
            </a:xfrm>
            <a:prstGeom prst="rect">
              <a:avLst/>
            </a:prstGeom>
          </p:spPr>
        </p:pic>
        <p:pic>
          <p:nvPicPr>
            <p:cNvPr id="13" name="Obraz 1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5370" y1="25606" x2="83381" y2="22536"/>
                          <a14:foregroundMark x1="88377" y1="33360" x2="7493" y2="35784"/>
                          <a14:foregroundMark x1="11816" y1="21325" x2="62632" y2="12359"/>
                          <a14:foregroundMark x1="21806" y1="61632" x2="34774" y2="327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43" y="-35727"/>
              <a:ext cx="1020896" cy="1214517"/>
            </a:xfrm>
            <a:prstGeom prst="rect">
              <a:avLst/>
            </a:prstGeom>
          </p:spPr>
        </p:pic>
      </p:grpSp>
      <p:pic>
        <p:nvPicPr>
          <p:cNvPr id="15" name="Obraz 14">
            <a:extLst>
              <a:ext uri="{FF2B5EF4-FFF2-40B4-BE49-F238E27FC236}">
                <a16:creationId xmlns="" xmlns:a16="http://schemas.microsoft.com/office/drawing/2014/main" id="{FD6A6D5C-B61A-4DBA-88C5-168941EDDC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21483"/>
            <a:ext cx="2627529" cy="147798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 useBgFill="1">
        <p:nvSpPr>
          <p:cNvPr id="20" name="pole tekstowe 19">
            <a:extLst>
              <a:ext uri="{FF2B5EF4-FFF2-40B4-BE49-F238E27FC236}">
                <a16:creationId xmlns="" xmlns:a16="http://schemas.microsoft.com/office/drawing/2014/main" id="{EAC6470C-DE12-428A-ACD1-C98D4B94BB68}"/>
              </a:ext>
            </a:extLst>
          </p:cNvPr>
          <p:cNvSpPr txBox="1"/>
          <p:nvPr/>
        </p:nvSpPr>
        <p:spPr>
          <a:xfrm>
            <a:off x="179512" y="3363838"/>
            <a:ext cx="1458162" cy="52322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solidFill>
                  <a:schemeClr val="tx1"/>
                </a:solidFill>
              </a:rPr>
              <a:t>Praca plastyczna  Flaga Polski </a:t>
            </a:r>
          </a:p>
        </p:txBody>
      </p:sp>
      <p:pic>
        <p:nvPicPr>
          <p:cNvPr id="21" name="Obraz 20">
            <a:extLst>
              <a:ext uri="{FF2B5EF4-FFF2-40B4-BE49-F238E27FC236}">
                <a16:creationId xmlns="" xmlns:a16="http://schemas.microsoft.com/office/drawing/2014/main" id="{BDA3ABFB-D08A-40DF-89AA-826EDD4663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860099"/>
            <a:ext cx="2942946" cy="165540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 useBgFill="1">
        <p:nvSpPr>
          <p:cNvPr id="22" name="pole tekstowe 21">
            <a:extLst>
              <a:ext uri="{FF2B5EF4-FFF2-40B4-BE49-F238E27FC236}">
                <a16:creationId xmlns="" xmlns:a16="http://schemas.microsoft.com/office/drawing/2014/main" id="{72469663-D80B-47E7-B9C1-A2AF0C68BB73}"/>
              </a:ext>
            </a:extLst>
          </p:cNvPr>
          <p:cNvSpPr txBox="1"/>
          <p:nvPr/>
        </p:nvSpPr>
        <p:spPr>
          <a:xfrm>
            <a:off x="2263053" y="4563787"/>
            <a:ext cx="3960440" cy="52322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solidFill>
                  <a:schemeClr val="tx1"/>
                </a:solidFill>
              </a:rPr>
              <a:t>Kolorowanie postaci Marszałka Józefa </a:t>
            </a:r>
            <a:r>
              <a:rPr lang="pl-PL" sz="1400" b="1" dirty="0" smtClean="0">
                <a:solidFill>
                  <a:schemeClr val="tx1"/>
                </a:solidFill>
              </a:rPr>
              <a:t>Piłsudskiego </a:t>
            </a:r>
            <a:r>
              <a:rPr lang="pl-PL" sz="1400" b="1" dirty="0">
                <a:solidFill>
                  <a:schemeClr val="tx1"/>
                </a:solidFill>
              </a:rPr>
              <a:t>na </a:t>
            </a:r>
            <a:r>
              <a:rPr lang="pl-PL" sz="1400" b="1" dirty="0" smtClean="0">
                <a:solidFill>
                  <a:schemeClr val="tx1"/>
                </a:solidFill>
              </a:rPr>
              <a:t>Kasztance</a:t>
            </a:r>
            <a:endParaRPr lang="pl-PL" sz="1400" b="1" dirty="0">
              <a:solidFill>
                <a:schemeClr val="tx1"/>
              </a:solidFill>
            </a:endParaRPr>
          </a:p>
        </p:txBody>
      </p:sp>
      <p:pic>
        <p:nvPicPr>
          <p:cNvPr id="23" name="Picture 3" descr="C:\Users\Stokrotka\Desktop\literki\IMAG4291_BURST0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093" y="1758990"/>
            <a:ext cx="3429000" cy="1928813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 useBgFill="1">
        <p:nvSpPr>
          <p:cNvPr id="24" name="pole tekstowe 23">
            <a:extLst>
              <a:ext uri="{FF2B5EF4-FFF2-40B4-BE49-F238E27FC236}">
                <a16:creationId xmlns="" xmlns:a16="http://schemas.microsoft.com/office/drawing/2014/main" id="{41E08488-F5DA-4113-93C3-FC77C0D0604E}"/>
              </a:ext>
            </a:extLst>
          </p:cNvPr>
          <p:cNvSpPr txBox="1"/>
          <p:nvPr/>
        </p:nvSpPr>
        <p:spPr>
          <a:xfrm>
            <a:off x="6713730" y="3723878"/>
            <a:ext cx="2250758" cy="307777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solidFill>
                  <a:schemeClr val="tx1"/>
                </a:solidFill>
              </a:rPr>
              <a:t>Kącik </a:t>
            </a:r>
            <a:r>
              <a:rPr lang="pl-PL" sz="1400" b="1" dirty="0" smtClean="0">
                <a:solidFill>
                  <a:schemeClr val="tx1"/>
                </a:solidFill>
              </a:rPr>
              <a:t>patriotyczny</a:t>
            </a:r>
            <a:endParaRPr lang="pl-PL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966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Stokrotka\Desktop\literki\IMAG4289_BURST001.jpg">
            <a:extLst>
              <a:ext uri="{FF2B5EF4-FFF2-40B4-BE49-F238E27FC236}">
                <a16:creationId xmlns="" xmlns:a16="http://schemas.microsoft.com/office/drawing/2014/main" id="{4EFACB17-13F8-438F-8B5C-27C49B1E20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3" r="7536"/>
          <a:stretch/>
        </p:blipFill>
        <p:spPr bwMode="auto">
          <a:xfrm>
            <a:off x="251520" y="1851670"/>
            <a:ext cx="2304256" cy="1646353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grpSp>
        <p:nvGrpSpPr>
          <p:cNvPr id="7" name="Grupa 6"/>
          <p:cNvGrpSpPr/>
          <p:nvPr/>
        </p:nvGrpSpPr>
        <p:grpSpPr>
          <a:xfrm>
            <a:off x="0" y="-77579"/>
            <a:ext cx="9144000" cy="1298222"/>
            <a:chOff x="0" y="-77579"/>
            <a:chExt cx="9144000" cy="1298222"/>
          </a:xfrm>
        </p:grpSpPr>
        <p:sp>
          <p:nvSpPr>
            <p:cNvPr id="8" name="Tytuł 1"/>
            <p:cNvSpPr txBox="1">
              <a:spLocks/>
            </p:cNvSpPr>
            <p:nvPr/>
          </p:nvSpPr>
          <p:spPr>
            <a:xfrm>
              <a:off x="0" y="-20538"/>
              <a:ext cx="9144000" cy="1184141"/>
            </a:xfrm>
            <a:prstGeom prst="rect">
              <a:avLst/>
            </a:prstGeom>
            <a:solidFill>
              <a:schemeClr val="accent1">
                <a:alpha val="56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l-PL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PUBLICZNA SZKOŁA PODSTAWOWA </a:t>
              </a:r>
            </a:p>
            <a:p>
              <a:r>
                <a:rPr lang="pl-PL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W JEDLNI-LETNISKU</a:t>
              </a:r>
              <a:endPara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endParaRPr>
            </a:p>
          </p:txBody>
        </p:sp>
        <p:pic>
          <p:nvPicPr>
            <p:cNvPr id="9" name="Obraz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4769" y="-77579"/>
              <a:ext cx="1007324" cy="1298222"/>
            </a:xfrm>
            <a:prstGeom prst="rect">
              <a:avLst/>
            </a:prstGeom>
          </p:spPr>
        </p:pic>
        <p:pic>
          <p:nvPicPr>
            <p:cNvPr id="10" name="Obraz 9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15370" y1="25606" x2="83381" y2="22536"/>
                          <a14:foregroundMark x1="88377" y1="33360" x2="7493" y2="35784"/>
                          <a14:foregroundMark x1="11816" y1="21325" x2="62632" y2="12359"/>
                          <a14:foregroundMark x1="21806" y1="61632" x2="34774" y2="327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43" y="-35727"/>
              <a:ext cx="1020896" cy="1214517"/>
            </a:xfrm>
            <a:prstGeom prst="rect">
              <a:avLst/>
            </a:prstGeom>
          </p:spPr>
        </p:pic>
      </p:grpSp>
      <p:pic>
        <p:nvPicPr>
          <p:cNvPr id="11" name="Obraz 10">
            <a:extLst>
              <a:ext uri="{FF2B5EF4-FFF2-40B4-BE49-F238E27FC236}">
                <a16:creationId xmlns="" xmlns:a16="http://schemas.microsoft.com/office/drawing/2014/main" id="{09D189BB-78D8-43DC-A562-5162E2BA981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828201"/>
            <a:ext cx="3287274" cy="225019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2" name="Obraz 9">
            <a:extLst>
              <a:ext uri="{FF2B5EF4-FFF2-40B4-BE49-F238E27FC236}">
                <a16:creationId xmlns="" xmlns:a16="http://schemas.microsoft.com/office/drawing/2014/main" id="{63569D14-B49E-4E72-B9E3-7EA638174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082" y="1680845"/>
            <a:ext cx="2777356" cy="1565816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 useBgFill="1">
        <p:nvSpPr>
          <p:cNvPr id="13" name="pole tekstowe 12">
            <a:extLst>
              <a:ext uri="{FF2B5EF4-FFF2-40B4-BE49-F238E27FC236}">
                <a16:creationId xmlns="" xmlns:a16="http://schemas.microsoft.com/office/drawing/2014/main" id="{62523951-623E-4C72-930A-4B9D00A7BAEB}"/>
              </a:ext>
            </a:extLst>
          </p:cNvPr>
          <p:cNvSpPr txBox="1"/>
          <p:nvPr/>
        </p:nvSpPr>
        <p:spPr>
          <a:xfrm>
            <a:off x="33124" y="1157625"/>
            <a:ext cx="5114940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2800" dirty="0"/>
              <a:t>ODDZIAŁY  </a:t>
            </a:r>
            <a:r>
              <a:rPr lang="pl-PL" sz="2800" dirty="0" smtClean="0"/>
              <a:t>SZEŚCIOLATKÓW 2018</a:t>
            </a:r>
            <a:endParaRPr lang="pl-PL" sz="2800" dirty="0"/>
          </a:p>
        </p:txBody>
      </p:sp>
      <p:sp useBgFill="1">
        <p:nvSpPr>
          <p:cNvPr id="14" name="pole tekstowe 13">
            <a:extLst>
              <a:ext uri="{FF2B5EF4-FFF2-40B4-BE49-F238E27FC236}">
                <a16:creationId xmlns="" xmlns:a16="http://schemas.microsoft.com/office/drawing/2014/main" id="{1E8322F5-11FE-4865-A41C-004666B76BEA}"/>
              </a:ext>
            </a:extLst>
          </p:cNvPr>
          <p:cNvSpPr txBox="1"/>
          <p:nvPr/>
        </p:nvSpPr>
        <p:spPr>
          <a:xfrm>
            <a:off x="451914" y="3843277"/>
            <a:ext cx="1903467" cy="646331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POLSKA - MOJA OJCZYZNA</a:t>
            </a:r>
            <a:r>
              <a:rPr lang="pl-PL" sz="1050" b="1" dirty="0">
                <a:solidFill>
                  <a:schemeClr val="tx1"/>
                </a:solidFill>
              </a:rPr>
              <a:t>.</a:t>
            </a:r>
          </a:p>
        </p:txBody>
      </p:sp>
      <p:sp useBgFill="1">
        <p:nvSpPr>
          <p:cNvPr id="15" name="Prostokąt 14">
            <a:extLst>
              <a:ext uri="{FF2B5EF4-FFF2-40B4-BE49-F238E27FC236}">
                <a16:creationId xmlns="" xmlns:a16="http://schemas.microsoft.com/office/drawing/2014/main" id="{75DC20A0-661A-4153-91C5-0C2A61FF9C71}"/>
              </a:ext>
            </a:extLst>
          </p:cNvPr>
          <p:cNvSpPr/>
          <p:nvPr/>
        </p:nvSpPr>
        <p:spPr>
          <a:xfrm rot="10800000" flipV="1">
            <a:off x="6331477" y="3689388"/>
            <a:ext cx="2680254" cy="954107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l-PL" sz="1400" b="1" dirty="0">
                <a:solidFill>
                  <a:schemeClr val="tx1"/>
                </a:solidFill>
              </a:rPr>
              <a:t>Polska - to taka kraina,</a:t>
            </a:r>
            <a:br>
              <a:rPr lang="pl-PL" sz="1400" b="1" dirty="0">
                <a:solidFill>
                  <a:schemeClr val="tx1"/>
                </a:solidFill>
              </a:rPr>
            </a:br>
            <a:r>
              <a:rPr lang="pl-PL" sz="1400" b="1" dirty="0">
                <a:solidFill>
                  <a:schemeClr val="tx1"/>
                </a:solidFill>
              </a:rPr>
              <a:t>która się w sercu zaczyna.</a:t>
            </a:r>
            <a:br>
              <a:rPr lang="pl-PL" sz="1400" b="1" dirty="0">
                <a:solidFill>
                  <a:schemeClr val="tx1"/>
                </a:solidFill>
              </a:rPr>
            </a:br>
            <a:r>
              <a:rPr lang="pl-PL" sz="1400" b="1" dirty="0">
                <a:solidFill>
                  <a:schemeClr val="tx1"/>
                </a:solidFill>
              </a:rPr>
              <a:t>Potem jest w myślach blisko,</a:t>
            </a:r>
            <a:br>
              <a:rPr lang="pl-PL" sz="1400" b="1" dirty="0">
                <a:solidFill>
                  <a:schemeClr val="tx1"/>
                </a:solidFill>
              </a:rPr>
            </a:br>
            <a:r>
              <a:rPr lang="pl-PL" sz="1400" b="1" dirty="0">
                <a:solidFill>
                  <a:schemeClr val="tx1"/>
                </a:solidFill>
              </a:rPr>
              <a:t>w pięknej ziemi nad </a:t>
            </a:r>
            <a:r>
              <a:rPr lang="pl-PL" sz="1400" b="1" dirty="0" smtClean="0">
                <a:solidFill>
                  <a:schemeClr val="tx1"/>
                </a:solidFill>
              </a:rPr>
              <a:t>Wisłą.</a:t>
            </a:r>
            <a:endParaRPr lang="pl-PL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312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Stokrotka\Desktop\literki\IMAG4286_BURST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8"/>
          <a:stretch/>
        </p:blipFill>
        <p:spPr bwMode="auto">
          <a:xfrm>
            <a:off x="4788024" y="2378407"/>
            <a:ext cx="4176464" cy="2718650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grpSp>
        <p:nvGrpSpPr>
          <p:cNvPr id="7" name="Grupa 6"/>
          <p:cNvGrpSpPr/>
          <p:nvPr/>
        </p:nvGrpSpPr>
        <p:grpSpPr>
          <a:xfrm>
            <a:off x="0" y="-77579"/>
            <a:ext cx="9144000" cy="1298222"/>
            <a:chOff x="0" y="-77579"/>
            <a:chExt cx="9144000" cy="1298222"/>
          </a:xfrm>
        </p:grpSpPr>
        <p:sp>
          <p:nvSpPr>
            <p:cNvPr id="8" name="Tytuł 1"/>
            <p:cNvSpPr txBox="1">
              <a:spLocks/>
            </p:cNvSpPr>
            <p:nvPr/>
          </p:nvSpPr>
          <p:spPr>
            <a:xfrm>
              <a:off x="0" y="-20538"/>
              <a:ext cx="9144000" cy="1184141"/>
            </a:xfrm>
            <a:prstGeom prst="rect">
              <a:avLst/>
            </a:prstGeom>
            <a:solidFill>
              <a:schemeClr val="accent1">
                <a:alpha val="56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l-PL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PUBLICZNA SZKOŁA PODSTAWOWA </a:t>
              </a:r>
            </a:p>
            <a:p>
              <a:r>
                <a:rPr lang="pl-PL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W JEDLNI-LETNISKU</a:t>
              </a:r>
              <a:endPara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endParaRPr>
            </a:p>
          </p:txBody>
        </p:sp>
        <p:pic>
          <p:nvPicPr>
            <p:cNvPr id="9" name="Obraz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4769" y="-77579"/>
              <a:ext cx="1007324" cy="1298222"/>
            </a:xfrm>
            <a:prstGeom prst="rect">
              <a:avLst/>
            </a:prstGeom>
          </p:spPr>
        </p:pic>
        <p:pic>
          <p:nvPicPr>
            <p:cNvPr id="10" name="Obraz 9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15370" y1="25606" x2="83381" y2="22536"/>
                          <a14:foregroundMark x1="88377" y1="33360" x2="7493" y2="35784"/>
                          <a14:foregroundMark x1="11816" y1="21325" x2="62632" y2="12359"/>
                          <a14:foregroundMark x1="21806" y1="61632" x2="34774" y2="327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43" y="-35727"/>
              <a:ext cx="1020896" cy="1214517"/>
            </a:xfrm>
            <a:prstGeom prst="rect">
              <a:avLst/>
            </a:prstGeom>
          </p:spPr>
        </p:pic>
      </p:grpSp>
      <p:sp useBgFill="1">
        <p:nvSpPr>
          <p:cNvPr id="20" name="Prostokąt 19">
            <a:extLst>
              <a:ext uri="{FF2B5EF4-FFF2-40B4-BE49-F238E27FC236}">
                <a16:creationId xmlns="" xmlns:a16="http://schemas.microsoft.com/office/drawing/2014/main" id="{5F66AE05-3E91-451D-AC36-A672841D7047}"/>
              </a:ext>
            </a:extLst>
          </p:cNvPr>
          <p:cNvSpPr/>
          <p:nvPr/>
        </p:nvSpPr>
        <p:spPr>
          <a:xfrm>
            <a:off x="4878447" y="1275607"/>
            <a:ext cx="4086041" cy="1008111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pPr algn="ctr">
              <a:spcAft>
                <a:spcPts val="750"/>
              </a:spcAft>
            </a:pPr>
            <a:r>
              <a:rPr lang="pl-PL" sz="24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Jesteśmy dumni, że nasza szkoła ma takiego patrona. </a:t>
            </a:r>
          </a:p>
        </p:txBody>
      </p:sp>
      <p:pic>
        <p:nvPicPr>
          <p:cNvPr id="11" name="Picture 2" descr="C:\Users\Stokrotka\Desktop\Poznajemy patrona szkoły\IMAG068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8"/>
          <a:stretch/>
        </p:blipFill>
        <p:spPr bwMode="auto">
          <a:xfrm>
            <a:off x="71843" y="2378407"/>
            <a:ext cx="4572847" cy="2716417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 useBgFill="1">
        <p:nvSpPr>
          <p:cNvPr id="13" name="Prostokąt 12">
            <a:extLst>
              <a:ext uri="{FF2B5EF4-FFF2-40B4-BE49-F238E27FC236}">
                <a16:creationId xmlns="" xmlns:a16="http://schemas.microsoft.com/office/drawing/2014/main" id="{E2B7D5B3-6ACB-4D1E-BA67-19950292150A}"/>
              </a:ext>
            </a:extLst>
          </p:cNvPr>
          <p:cNvSpPr/>
          <p:nvPr/>
        </p:nvSpPr>
        <p:spPr>
          <a:xfrm>
            <a:off x="82651" y="1274795"/>
            <a:ext cx="4562039" cy="1015663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pl-PL" sz="1200" b="1" dirty="0">
                <a:solidFill>
                  <a:schemeClr val="tx1"/>
                </a:solidFill>
                <a:cs typeface="Times New Roman" panose="02020603050405020304" pitchFamily="18" charset="0"/>
              </a:rPr>
              <a:t>Sztandar szkolny jest dla całej społeczności szkolnej symbolem Polski, Narodu, Małej Ojczyzny, przypomina historię i tradycję naszego kraju. Sztandar w szkole to znak, który łączy uczniów obecnych </a:t>
            </a:r>
            <a:r>
              <a:rPr lang="pl-PL" sz="12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z</a:t>
            </a:r>
            <a:r>
              <a:rPr lang="pl-PL" sz="1200" dirty="0" smtClean="0"/>
              <a:t> </a:t>
            </a:r>
            <a:r>
              <a:rPr lang="pl-PL" sz="12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tymi</a:t>
            </a:r>
            <a:r>
              <a:rPr lang="pl-PL" sz="1200" b="1" dirty="0">
                <a:solidFill>
                  <a:schemeClr val="tx1"/>
                </a:solidFill>
                <a:cs typeface="Times New Roman" panose="02020603050405020304" pitchFamily="18" charset="0"/>
              </a:rPr>
              <a:t>, którzy opuścili już progi naszej szkoły </a:t>
            </a:r>
            <a:r>
              <a:rPr lang="pl-PL" sz="12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bądź  </a:t>
            </a:r>
            <a:r>
              <a:rPr lang="pl-PL" sz="1200" b="1" dirty="0">
                <a:solidFill>
                  <a:schemeClr val="tx1"/>
                </a:solidFill>
                <a:cs typeface="Times New Roman" panose="02020603050405020304" pitchFamily="18" charset="0"/>
              </a:rPr>
              <a:t>z tymi, którzy </a:t>
            </a:r>
            <a:r>
              <a:rPr lang="pl-PL" sz="12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do</a:t>
            </a:r>
            <a:r>
              <a:rPr lang="pl-PL" sz="1200" dirty="0" smtClean="0"/>
              <a:t> </a:t>
            </a:r>
            <a:r>
              <a:rPr lang="pl-PL" sz="12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niej </a:t>
            </a:r>
            <a:r>
              <a:rPr lang="pl-PL" sz="1200" b="1" dirty="0">
                <a:solidFill>
                  <a:schemeClr val="tx1"/>
                </a:solidFill>
                <a:cs typeface="Times New Roman" panose="02020603050405020304" pitchFamily="18" charset="0"/>
              </a:rPr>
              <a:t>przybędą.</a:t>
            </a:r>
          </a:p>
        </p:txBody>
      </p:sp>
    </p:spTree>
    <p:extLst>
      <p:ext uri="{BB962C8B-B14F-4D97-AF65-F5344CB8AC3E}">
        <p14:creationId xmlns:p14="http://schemas.microsoft.com/office/powerpoint/2010/main" val="14012591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/>
          <p:cNvGrpSpPr/>
          <p:nvPr/>
        </p:nvGrpSpPr>
        <p:grpSpPr>
          <a:xfrm>
            <a:off x="0" y="-77579"/>
            <a:ext cx="9144000" cy="1298222"/>
            <a:chOff x="0" y="-77579"/>
            <a:chExt cx="9144000" cy="1298222"/>
          </a:xfrm>
        </p:grpSpPr>
        <p:sp>
          <p:nvSpPr>
            <p:cNvPr id="8" name="Tytuł 1"/>
            <p:cNvSpPr txBox="1">
              <a:spLocks/>
            </p:cNvSpPr>
            <p:nvPr/>
          </p:nvSpPr>
          <p:spPr>
            <a:xfrm>
              <a:off x="0" y="-20538"/>
              <a:ext cx="9144000" cy="1184141"/>
            </a:xfrm>
            <a:prstGeom prst="rect">
              <a:avLst/>
            </a:prstGeom>
            <a:solidFill>
              <a:schemeClr val="accent1">
                <a:alpha val="56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l-PL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PUBLICZNA SZKOŁA PODSTAWOWA </a:t>
              </a:r>
            </a:p>
            <a:p>
              <a:r>
                <a:rPr lang="pl-PL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W JEDLNI-LETNISKU</a:t>
              </a:r>
              <a:endPara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endParaRPr>
            </a:p>
          </p:txBody>
        </p:sp>
        <p:pic>
          <p:nvPicPr>
            <p:cNvPr id="9" name="Obraz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4769" y="-77579"/>
              <a:ext cx="1007324" cy="1298222"/>
            </a:xfrm>
            <a:prstGeom prst="rect">
              <a:avLst/>
            </a:prstGeom>
          </p:spPr>
        </p:pic>
        <p:pic>
          <p:nvPicPr>
            <p:cNvPr id="10" name="Obraz 9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5370" y1="25606" x2="83381" y2="22536"/>
                          <a14:foregroundMark x1="88377" y1="33360" x2="7493" y2="35784"/>
                          <a14:foregroundMark x1="11816" y1="21325" x2="62632" y2="12359"/>
                          <a14:foregroundMark x1="21806" y1="61632" x2="34774" y2="327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43" y="-35727"/>
              <a:ext cx="1020896" cy="1214517"/>
            </a:xfrm>
            <a:prstGeom prst="rect">
              <a:avLst/>
            </a:prstGeom>
          </p:spPr>
        </p:pic>
      </p:grpSp>
      <p:sp useBgFill="1">
        <p:nvSpPr>
          <p:cNvPr id="14" name="pole tekstowe 13">
            <a:extLst>
              <a:ext uri="{FF2B5EF4-FFF2-40B4-BE49-F238E27FC236}">
                <a16:creationId xmlns="" xmlns:a16="http://schemas.microsoft.com/office/drawing/2014/main" id="{4FAF0A4C-8BA0-435C-9CC7-11A8733B575E}"/>
              </a:ext>
            </a:extLst>
          </p:cNvPr>
          <p:cNvSpPr txBox="1"/>
          <p:nvPr/>
        </p:nvSpPr>
        <p:spPr>
          <a:xfrm>
            <a:off x="395536" y="1402107"/>
            <a:ext cx="2880320" cy="830997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400" b="1" i="1" dirty="0">
                <a:solidFill>
                  <a:schemeClr val="tx1"/>
                </a:solidFill>
              </a:rPr>
              <a:t>Poznajemy swoją Małą Ojczyznę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5" cstate="print"/>
          <a:srcRect l="4375" t="9088" r="3760" b="10959"/>
          <a:stretch/>
        </p:blipFill>
        <p:spPr>
          <a:xfrm>
            <a:off x="203135" y="2643758"/>
            <a:ext cx="4261567" cy="223224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5" name="Obraz 14" descr="C:\Users\Stokrotka\Desktop\czerwiec\IMAG2630_BURST001.jpg">
            <a:extLst>
              <a:ext uri="{FF2B5EF4-FFF2-40B4-BE49-F238E27FC236}">
                <a16:creationId xmlns="" xmlns:a16="http://schemas.microsoft.com/office/drawing/2014/main" id="{ED8EA133-5A82-4E1A-839F-D21E82572C25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419622"/>
            <a:ext cx="2067845" cy="345638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7" cstate="print"/>
          <a:srcRect l="8164" t="12053" r="15634" b="23668"/>
          <a:stretch/>
        </p:blipFill>
        <p:spPr>
          <a:xfrm>
            <a:off x="3632092" y="1419622"/>
            <a:ext cx="3150351" cy="18002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6" name="Picture 4" descr="http://www.zsojedlnia.edu.pl/wp-content/uploads/2017/12/IMG_20171218_100440.jpg">
            <a:extLst>
              <a:ext uri="{FF2B5EF4-FFF2-40B4-BE49-F238E27FC236}">
                <a16:creationId xmlns="" xmlns:a16="http://schemas.microsoft.com/office/drawing/2014/main" id="{7474E227-C90C-453D-8851-A8A29A06A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309" y="3227083"/>
            <a:ext cx="2928707" cy="1648923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721968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 descr="http://www.zsojedlnia.edu.pl/galerie/podstawowa/2015-2016/20151110niepodleglosc/slides/DSC_845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203598"/>
            <a:ext cx="3816424" cy="237626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 useBgFill="1">
        <p:nvSpPr>
          <p:cNvPr id="2" name="Prostokąt 1"/>
          <p:cNvSpPr/>
          <p:nvPr/>
        </p:nvSpPr>
        <p:spPr>
          <a:xfrm>
            <a:off x="179512" y="1491630"/>
            <a:ext cx="35283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b="1" dirty="0">
                <a:ea typeface="Calibri" panose="020F0502020204030204" pitchFamily="34" charset="0"/>
              </a:rPr>
              <a:t>Od momentu reaktywowania szkole imienia  organizowane są wydarzenia związane z tą postacią. W każdym roku uroczyście obchodzimy rocznicę odzyskania przez Polskę Niepodległości, gdyż jednocześnie jest to Dzień naszego patrona. </a:t>
            </a:r>
            <a:r>
              <a:rPr lang="pl-PL" b="1" dirty="0" smtClean="0">
                <a:ea typeface="Calibri" panose="020F0502020204030204" pitchFamily="34" charset="0"/>
              </a:rPr>
              <a:t>Z</a:t>
            </a:r>
            <a:r>
              <a:rPr lang="pl-PL" dirty="0" smtClean="0"/>
              <a:t> </a:t>
            </a:r>
            <a:r>
              <a:rPr lang="pl-PL" b="1" dirty="0" smtClean="0">
                <a:ea typeface="Calibri" panose="020F0502020204030204" pitchFamily="34" charset="0"/>
              </a:rPr>
              <a:t>tego </a:t>
            </a:r>
            <a:r>
              <a:rPr lang="pl-PL" b="1" dirty="0">
                <a:ea typeface="Calibri" panose="020F0502020204030204" pitchFamily="34" charset="0"/>
              </a:rPr>
              <a:t>też powodu </a:t>
            </a:r>
            <a:r>
              <a:rPr lang="pl-PL" b="1" dirty="0" smtClean="0">
                <a:ea typeface="Calibri" panose="020F0502020204030204" pitchFamily="34" charset="0"/>
              </a:rPr>
              <a:t>w</a:t>
            </a:r>
            <a:r>
              <a:rPr lang="pl-PL" dirty="0"/>
              <a:t> </a:t>
            </a:r>
            <a:r>
              <a:rPr lang="pl-PL" b="1" dirty="0" smtClean="0">
                <a:ea typeface="Calibri" panose="020F0502020204030204" pitchFamily="34" charset="0"/>
              </a:rPr>
              <a:t>naszej </a:t>
            </a:r>
            <a:r>
              <a:rPr lang="pl-PL" b="1" dirty="0">
                <a:ea typeface="Calibri" panose="020F0502020204030204" pitchFamily="34" charset="0"/>
              </a:rPr>
              <a:t>szkole odbywa się uroczysta akademia, na którą są zapraszani  goście </a:t>
            </a:r>
            <a:r>
              <a:rPr lang="pl-PL" b="1" dirty="0" smtClean="0">
                <a:ea typeface="Calibri" panose="020F0502020204030204" pitchFamily="34" charset="0"/>
              </a:rPr>
              <a:t>ze</a:t>
            </a:r>
            <a:r>
              <a:rPr lang="pl-PL" dirty="0" smtClean="0"/>
              <a:t> </a:t>
            </a:r>
            <a:r>
              <a:rPr lang="pl-PL" b="1" dirty="0" smtClean="0">
                <a:ea typeface="Calibri" panose="020F0502020204030204" pitchFamily="34" charset="0"/>
              </a:rPr>
              <a:t>środowiska lokalnego.</a:t>
            </a:r>
            <a:endParaRPr lang="pl-PL" b="1" dirty="0"/>
          </a:p>
        </p:txBody>
      </p:sp>
      <p:sp>
        <p:nvSpPr>
          <p:cNvPr id="6" name="pole tekstowe 5"/>
          <p:cNvSpPr txBox="1"/>
          <p:nvPr/>
        </p:nvSpPr>
        <p:spPr>
          <a:xfrm>
            <a:off x="5220072" y="120359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2015</a:t>
            </a:r>
            <a:endParaRPr lang="pl-PL" dirty="0"/>
          </a:p>
        </p:txBody>
      </p:sp>
      <p:grpSp>
        <p:nvGrpSpPr>
          <p:cNvPr id="7" name="Grupa 6"/>
          <p:cNvGrpSpPr/>
          <p:nvPr/>
        </p:nvGrpSpPr>
        <p:grpSpPr>
          <a:xfrm>
            <a:off x="0" y="-77579"/>
            <a:ext cx="9144000" cy="1298222"/>
            <a:chOff x="0" y="-77579"/>
            <a:chExt cx="9144000" cy="1298222"/>
          </a:xfrm>
        </p:grpSpPr>
        <p:sp>
          <p:nvSpPr>
            <p:cNvPr id="8" name="Tytuł 1"/>
            <p:cNvSpPr txBox="1">
              <a:spLocks/>
            </p:cNvSpPr>
            <p:nvPr/>
          </p:nvSpPr>
          <p:spPr>
            <a:xfrm>
              <a:off x="0" y="-20538"/>
              <a:ext cx="9144000" cy="1184141"/>
            </a:xfrm>
            <a:prstGeom prst="rect">
              <a:avLst/>
            </a:prstGeom>
            <a:solidFill>
              <a:schemeClr val="accent1">
                <a:alpha val="56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l-PL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PUBLICZNA SZKOŁA PODSTAWOWA </a:t>
              </a:r>
            </a:p>
            <a:p>
              <a:r>
                <a:rPr lang="pl-PL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W JEDLNI-LETNISKU</a:t>
              </a:r>
              <a:endPara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endParaRPr>
            </a:p>
          </p:txBody>
        </p:sp>
        <p:pic>
          <p:nvPicPr>
            <p:cNvPr id="9" name="Obraz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4769" y="-77579"/>
              <a:ext cx="1007324" cy="1298222"/>
            </a:xfrm>
            <a:prstGeom prst="rect">
              <a:avLst/>
            </a:prstGeom>
          </p:spPr>
        </p:pic>
        <p:pic>
          <p:nvPicPr>
            <p:cNvPr id="10" name="Obraz 9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15370" y1="25606" x2="83381" y2="22536"/>
                          <a14:foregroundMark x1="88377" y1="33360" x2="7493" y2="35784"/>
                          <a14:foregroundMark x1="11816" y1="21325" x2="62632" y2="12359"/>
                          <a14:foregroundMark x1="21806" y1="61632" x2="34774" y2="327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43" y="-35727"/>
              <a:ext cx="1020896" cy="1214517"/>
            </a:xfrm>
            <a:prstGeom prst="rect">
              <a:avLst/>
            </a:prstGeom>
          </p:spPr>
        </p:pic>
      </p:grpSp>
      <p:pic>
        <p:nvPicPr>
          <p:cNvPr id="3" name="Obraz 2" descr="http://www.zsojedlnia.edu.pl/galerie/podstawowa/2015-2016/20151110niepodleglosc/slides/DSC_8527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643758"/>
            <a:ext cx="3744416" cy="235231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1593382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http://zsojedlnia.edu.pl/galerie/podstawowa/2016-2017/20161111niepodleglosc/slides/IMG_097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16" y="2931789"/>
            <a:ext cx="3159856" cy="199141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" name="Obraz 1" descr="http://zsojedlnia.edu.pl/galerie/podstawowa/2016-2017/20161111niepodleglosc/slides/IMG_090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75606"/>
            <a:ext cx="3019548" cy="208623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" name="Obraz 2" descr="http://zsojedlnia.edu.pl/galerie/podstawowa/2016-2017/20161111niepodleglosc/slides/IMG_094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1" y="2787774"/>
            <a:ext cx="3096344" cy="219274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" name="Obraz 4" descr="http://zsojedlnia.edu.pl/galerie/podstawowa/2016-2017/20161111niepodleglosc/slides/IMG_095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347614"/>
            <a:ext cx="3104576" cy="187195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6" name="pole tekstowe 5"/>
          <p:cNvSpPr txBox="1"/>
          <p:nvPr/>
        </p:nvSpPr>
        <p:spPr>
          <a:xfrm>
            <a:off x="251520" y="19548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2016</a:t>
            </a:r>
            <a:endParaRPr lang="pl-PL" dirty="0"/>
          </a:p>
        </p:txBody>
      </p:sp>
      <p:grpSp>
        <p:nvGrpSpPr>
          <p:cNvPr id="7" name="Grupa 6"/>
          <p:cNvGrpSpPr/>
          <p:nvPr/>
        </p:nvGrpSpPr>
        <p:grpSpPr>
          <a:xfrm>
            <a:off x="0" y="-77579"/>
            <a:ext cx="9144000" cy="1298222"/>
            <a:chOff x="0" y="-77579"/>
            <a:chExt cx="9144000" cy="1298222"/>
          </a:xfrm>
        </p:grpSpPr>
        <p:sp>
          <p:nvSpPr>
            <p:cNvPr id="8" name="Tytuł 1"/>
            <p:cNvSpPr txBox="1">
              <a:spLocks/>
            </p:cNvSpPr>
            <p:nvPr/>
          </p:nvSpPr>
          <p:spPr>
            <a:xfrm>
              <a:off x="0" y="-20538"/>
              <a:ext cx="9144000" cy="1184141"/>
            </a:xfrm>
            <a:prstGeom prst="rect">
              <a:avLst/>
            </a:prstGeom>
            <a:solidFill>
              <a:schemeClr val="accent1">
                <a:alpha val="56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l-PL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PUBLICZNA SZKOŁA PODSTAWOWA </a:t>
              </a:r>
            </a:p>
            <a:p>
              <a:r>
                <a:rPr lang="pl-PL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W JEDLNI-LETNISKU</a:t>
              </a:r>
              <a:endPara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endParaRPr>
            </a:p>
          </p:txBody>
        </p:sp>
        <p:pic>
          <p:nvPicPr>
            <p:cNvPr id="9" name="Obraz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4769" y="-77579"/>
              <a:ext cx="1007324" cy="1298222"/>
            </a:xfrm>
            <a:prstGeom prst="rect">
              <a:avLst/>
            </a:prstGeom>
          </p:spPr>
        </p:pic>
        <p:pic>
          <p:nvPicPr>
            <p:cNvPr id="10" name="Obraz 9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15370" y1="25606" x2="83381" y2="22536"/>
                          <a14:foregroundMark x1="88377" y1="33360" x2="7493" y2="35784"/>
                          <a14:foregroundMark x1="11816" y1="21325" x2="62632" y2="12359"/>
                          <a14:foregroundMark x1="21806" y1="61632" x2="34774" y2="327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43" y="-35727"/>
              <a:ext cx="1020896" cy="12145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97228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79512" y="10108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2017</a:t>
            </a:r>
            <a:endParaRPr lang="pl-PL" dirty="0"/>
          </a:p>
        </p:txBody>
      </p:sp>
      <p:pic>
        <p:nvPicPr>
          <p:cNvPr id="4" name="Obraz 3" descr="http://www.zsojedlnia.edu.pl/galerie/podstawowa/2017-2018/20171111niepodleglosc/slides/DSC_601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75606"/>
            <a:ext cx="3168352" cy="21517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Obraz 5" descr="http://www.zsojedlnia.edu.pl/galerie/podstawowa/2017-2018/20171111niepodleglosc/slides/DSC_608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03798"/>
            <a:ext cx="2880320" cy="194111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7" name="Obraz 6" descr="http://www.zsojedlnia.edu.pl/galerie/podstawowa/2017-2018/20171111niepodleglosc/slides/DSC_604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203598"/>
            <a:ext cx="3592016" cy="238464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grpSp>
        <p:nvGrpSpPr>
          <p:cNvPr id="8" name="Grupa 7"/>
          <p:cNvGrpSpPr/>
          <p:nvPr/>
        </p:nvGrpSpPr>
        <p:grpSpPr>
          <a:xfrm>
            <a:off x="0" y="-77579"/>
            <a:ext cx="9144000" cy="1298222"/>
            <a:chOff x="0" y="-77579"/>
            <a:chExt cx="9144000" cy="1298222"/>
          </a:xfrm>
        </p:grpSpPr>
        <p:sp>
          <p:nvSpPr>
            <p:cNvPr id="9" name="Tytuł 1"/>
            <p:cNvSpPr txBox="1">
              <a:spLocks/>
            </p:cNvSpPr>
            <p:nvPr/>
          </p:nvSpPr>
          <p:spPr>
            <a:xfrm>
              <a:off x="0" y="-20538"/>
              <a:ext cx="9144000" cy="1184141"/>
            </a:xfrm>
            <a:prstGeom prst="rect">
              <a:avLst/>
            </a:prstGeom>
            <a:solidFill>
              <a:schemeClr val="accent1">
                <a:alpha val="56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l-PL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PUBLICZNA SZKOŁA PODSTAWOWA </a:t>
              </a:r>
            </a:p>
            <a:p>
              <a:r>
                <a:rPr lang="pl-PL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W JEDLNI-LETNISKU</a:t>
              </a:r>
              <a:endPara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endParaRPr>
            </a:p>
          </p:txBody>
        </p:sp>
        <p:pic>
          <p:nvPicPr>
            <p:cNvPr id="10" name="Obraz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4769" y="-77579"/>
              <a:ext cx="1007324" cy="1298222"/>
            </a:xfrm>
            <a:prstGeom prst="rect">
              <a:avLst/>
            </a:prstGeom>
          </p:spPr>
        </p:pic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15370" y1="25606" x2="83381" y2="22536"/>
                          <a14:foregroundMark x1="88377" y1="33360" x2="7493" y2="35784"/>
                          <a14:foregroundMark x1="11816" y1="21325" x2="62632" y2="12359"/>
                          <a14:foregroundMark x1="21806" y1="61632" x2="34774" y2="327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43" y="-35727"/>
              <a:ext cx="1020896" cy="1214517"/>
            </a:xfrm>
            <a:prstGeom prst="rect">
              <a:avLst/>
            </a:prstGeom>
          </p:spPr>
        </p:pic>
      </p:grpSp>
      <p:pic>
        <p:nvPicPr>
          <p:cNvPr id="12" name="Obraz 11" descr="http://www.zsojedlnia.edu.pl/galerie/podstawowa/2017-2018/20171111niepodleglosc/slides/DSC_6139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859782"/>
            <a:ext cx="3024336" cy="213970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8229451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Prostokąt 1"/>
          <p:cNvSpPr/>
          <p:nvPr/>
        </p:nvSpPr>
        <p:spPr>
          <a:xfrm>
            <a:off x="395536" y="1275606"/>
            <a:ext cx="4896544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pl-PL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Tradycją szkoły stał się konkurs </a:t>
            </a:r>
            <a:r>
              <a:rPr lang="pl-PL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„1</a:t>
            </a:r>
            <a:r>
              <a:rPr lang="pl-PL" sz="2000" dirty="0" smtClean="0"/>
              <a:t> </a:t>
            </a:r>
            <a:r>
              <a:rPr lang="pl-PL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pl-PL" sz="2000" dirty="0" smtClean="0"/>
              <a:t> </a:t>
            </a:r>
            <a:r>
              <a:rPr lang="pl-PL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10”, </a:t>
            </a:r>
            <a:r>
              <a:rPr lang="pl-PL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którego reguły są wzorowane </a:t>
            </a:r>
            <a:r>
              <a:rPr lang="pl-PL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pl-PL" sz="2000" dirty="0"/>
              <a:t> </a:t>
            </a:r>
            <a:r>
              <a:rPr lang="pl-PL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popularnym </a:t>
            </a:r>
            <a:r>
              <a:rPr lang="pl-PL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telewizyjnym teleturnieju. Tematem tego konkursu jest postać naszego patrona. </a:t>
            </a:r>
            <a:endParaRPr lang="pl-PL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az 2" descr="http://www.zsojedlnia.edu.pl/galerie/podstawowa/galerie2013-2014/20131104apel/slides/WP_20131104_01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275606"/>
            <a:ext cx="2232248" cy="129618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" name="Obraz 4" descr="http://www.zsojedlnia.edu.pl/galerie/podstawowa/2015-2016/20151216konkurs1/slides/DSC_888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219822"/>
            <a:ext cx="2952328" cy="169490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Obraz 5" descr="http://www.zsojedlnia.edu.pl/galerie/podstawowa/2014-2015/201412051Z9/slides/DSC0573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15766"/>
            <a:ext cx="3312368" cy="228371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grpSp>
        <p:nvGrpSpPr>
          <p:cNvPr id="8" name="Grupa 7"/>
          <p:cNvGrpSpPr/>
          <p:nvPr/>
        </p:nvGrpSpPr>
        <p:grpSpPr>
          <a:xfrm>
            <a:off x="0" y="-77579"/>
            <a:ext cx="9144000" cy="1298222"/>
            <a:chOff x="0" y="-77579"/>
            <a:chExt cx="9144000" cy="1298222"/>
          </a:xfrm>
        </p:grpSpPr>
        <p:sp>
          <p:nvSpPr>
            <p:cNvPr id="9" name="Tytuł 1"/>
            <p:cNvSpPr txBox="1">
              <a:spLocks/>
            </p:cNvSpPr>
            <p:nvPr/>
          </p:nvSpPr>
          <p:spPr>
            <a:xfrm>
              <a:off x="0" y="-20538"/>
              <a:ext cx="9144000" cy="1184141"/>
            </a:xfrm>
            <a:prstGeom prst="rect">
              <a:avLst/>
            </a:prstGeom>
            <a:solidFill>
              <a:schemeClr val="accent1">
                <a:alpha val="56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l-PL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PUBLICZNA SZKOŁA PODSTAWOWA </a:t>
              </a:r>
            </a:p>
            <a:p>
              <a:r>
                <a:rPr lang="pl-PL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W JEDLNI-LETNISKU</a:t>
              </a:r>
              <a:endPara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endParaRPr>
            </a:p>
          </p:txBody>
        </p:sp>
        <p:pic>
          <p:nvPicPr>
            <p:cNvPr id="10" name="Obraz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4769" y="-77579"/>
              <a:ext cx="1007324" cy="1298222"/>
            </a:xfrm>
            <a:prstGeom prst="rect">
              <a:avLst/>
            </a:prstGeom>
          </p:spPr>
        </p:pic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15370" y1="25606" x2="83381" y2="22536"/>
                          <a14:foregroundMark x1="88377" y1="33360" x2="7493" y2="35784"/>
                          <a14:foregroundMark x1="11816" y1="21325" x2="62632" y2="12359"/>
                          <a14:foregroundMark x1="21806" y1="61632" x2="34774" y2="327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43" y="-35727"/>
              <a:ext cx="1020896" cy="12145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74732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Prostokąt 1"/>
          <p:cNvSpPr/>
          <p:nvPr/>
        </p:nvSpPr>
        <p:spPr>
          <a:xfrm>
            <a:off x="467544" y="1419622"/>
            <a:ext cx="4104456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pl-PL" b="1" dirty="0">
                <a:ea typeface="Calibri" panose="020F0502020204030204" pitchFamily="34" charset="0"/>
                <a:cs typeface="Times New Roman" panose="02020603050405020304" pitchFamily="18" charset="0"/>
              </a:rPr>
              <a:t>2017 r. </a:t>
            </a:r>
            <a:r>
              <a:rPr lang="pl-PL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– wręczenie </a:t>
            </a:r>
            <a:r>
              <a:rPr lang="pl-PL" b="1" dirty="0">
                <a:ea typeface="Calibri" panose="020F0502020204030204" pitchFamily="34" charset="0"/>
                <a:cs typeface="Times New Roman" panose="02020603050405020304" pitchFamily="18" charset="0"/>
              </a:rPr>
              <a:t>nagród laureatom konkursu</a:t>
            </a:r>
            <a:endParaRPr lang="pl-PL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az 2" descr="http://www.zsojedlnia.edu.pl/galerie/podstawowa/2017-2018/201711111/slides/IMG_026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55726"/>
            <a:ext cx="3312368" cy="249198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4" name="Obraz 3" descr="http://www.zsojedlnia.edu.pl/galerie/podstawowa/2017-2018/201711111/slides/IMG_027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07654"/>
            <a:ext cx="3672408" cy="237869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grpSp>
        <p:nvGrpSpPr>
          <p:cNvPr id="9" name="Grupa 8"/>
          <p:cNvGrpSpPr/>
          <p:nvPr/>
        </p:nvGrpSpPr>
        <p:grpSpPr>
          <a:xfrm>
            <a:off x="0" y="-77579"/>
            <a:ext cx="9144000" cy="1298222"/>
            <a:chOff x="0" y="-77579"/>
            <a:chExt cx="9144000" cy="1298222"/>
          </a:xfrm>
        </p:grpSpPr>
        <p:sp>
          <p:nvSpPr>
            <p:cNvPr id="10" name="Tytuł 1"/>
            <p:cNvSpPr txBox="1">
              <a:spLocks/>
            </p:cNvSpPr>
            <p:nvPr/>
          </p:nvSpPr>
          <p:spPr>
            <a:xfrm>
              <a:off x="0" y="-20538"/>
              <a:ext cx="9144000" cy="1184141"/>
            </a:xfrm>
            <a:prstGeom prst="rect">
              <a:avLst/>
            </a:prstGeom>
            <a:solidFill>
              <a:schemeClr val="accent1">
                <a:alpha val="56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l-PL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PUBLICZNA SZKOŁA PODSTAWOWA </a:t>
              </a:r>
            </a:p>
            <a:p>
              <a:r>
                <a:rPr lang="pl-PL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W JEDLNI-LETNISKU</a:t>
              </a:r>
              <a:endPara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endParaRPr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4769" y="-77579"/>
              <a:ext cx="1007324" cy="1298222"/>
            </a:xfrm>
            <a:prstGeom prst="rect">
              <a:avLst/>
            </a:prstGeom>
          </p:spPr>
        </p:pic>
        <p:pic>
          <p:nvPicPr>
            <p:cNvPr id="12" name="Obraz 11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15370" y1="25606" x2="83381" y2="22536"/>
                          <a14:foregroundMark x1="88377" y1="33360" x2="7493" y2="35784"/>
                          <a14:foregroundMark x1="11816" y1="21325" x2="62632" y2="12359"/>
                          <a14:foregroundMark x1="21806" y1="61632" x2="34774" y2="327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43" y="-35727"/>
              <a:ext cx="1020896" cy="12145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02196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/>
          <p:cNvGrpSpPr/>
          <p:nvPr/>
        </p:nvGrpSpPr>
        <p:grpSpPr>
          <a:xfrm>
            <a:off x="0" y="-77579"/>
            <a:ext cx="9144000" cy="1298222"/>
            <a:chOff x="0" y="-77579"/>
            <a:chExt cx="9144000" cy="1298222"/>
          </a:xfrm>
        </p:grpSpPr>
        <p:sp>
          <p:nvSpPr>
            <p:cNvPr id="5" name="Tytuł 1"/>
            <p:cNvSpPr txBox="1">
              <a:spLocks/>
            </p:cNvSpPr>
            <p:nvPr/>
          </p:nvSpPr>
          <p:spPr>
            <a:xfrm>
              <a:off x="0" y="-20538"/>
              <a:ext cx="9144000" cy="1184141"/>
            </a:xfrm>
            <a:prstGeom prst="rect">
              <a:avLst/>
            </a:prstGeom>
            <a:solidFill>
              <a:schemeClr val="accent1">
                <a:alpha val="56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l-PL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PUBLICZNA SZKOŁA PODSTAWOWA </a:t>
              </a:r>
            </a:p>
            <a:p>
              <a:r>
                <a:rPr lang="pl-PL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W JEDLNI-LETNISKU</a:t>
              </a:r>
              <a:endPara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endParaRPr>
            </a:p>
          </p:txBody>
        </p:sp>
        <p:pic>
          <p:nvPicPr>
            <p:cNvPr id="4" name="Obraz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4769" y="-77579"/>
              <a:ext cx="1007324" cy="1298222"/>
            </a:xfrm>
            <a:prstGeom prst="rect">
              <a:avLst/>
            </a:prstGeom>
          </p:spPr>
        </p:pic>
        <p:pic>
          <p:nvPicPr>
            <p:cNvPr id="6" name="Obraz 5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5370" y1="25606" x2="83381" y2="22536"/>
                          <a14:foregroundMark x1="88377" y1="33360" x2="7493" y2="35784"/>
                          <a14:foregroundMark x1="11816" y1="21325" x2="62632" y2="12359"/>
                          <a14:foregroundMark x1="21806" y1="61632" x2="34774" y2="327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43" y="-35727"/>
              <a:ext cx="1020896" cy="1214517"/>
            </a:xfrm>
            <a:prstGeom prst="rect">
              <a:avLst/>
            </a:prstGeom>
          </p:spPr>
        </p:pic>
      </p:grpSp>
      <p:grpSp>
        <p:nvGrpSpPr>
          <p:cNvPr id="2" name="Grupa 1"/>
          <p:cNvGrpSpPr/>
          <p:nvPr/>
        </p:nvGrpSpPr>
        <p:grpSpPr>
          <a:xfrm>
            <a:off x="369023" y="1970999"/>
            <a:ext cx="8554772" cy="1938893"/>
            <a:chOff x="91764" y="2011065"/>
            <a:chExt cx="8554772" cy="1938893"/>
          </a:xfrm>
        </p:grpSpPr>
        <p:pic>
          <p:nvPicPr>
            <p:cNvPr id="1028" name="Picture 4" descr="Znalezione obrazy dla zapytania piłsudski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1764" y="2011065"/>
              <a:ext cx="1403811" cy="192883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pic>
          <p:nvPicPr>
            <p:cNvPr id="1030" name="Picture 6" descr="Znalezione obrazy dla zapytania Roman Bratny"/>
            <p:cNvPicPr>
              <a:picLocks noChangeAspect="1" noChangeArrowheads="1"/>
            </p:cNvPicPr>
            <p:nvPr/>
          </p:nvPicPr>
          <p:blipFill rotWithShape="1">
            <a:blip r:embed="rId6" cstate="print"/>
            <a:srcRect l="15120" r="18353" b="5662"/>
            <a:stretch/>
          </p:blipFill>
          <p:spPr bwMode="auto">
            <a:xfrm>
              <a:off x="4367018" y="2021121"/>
              <a:ext cx="1360216" cy="192883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pic>
          <p:nvPicPr>
            <p:cNvPr id="1034" name="Picture 10" descr="Znalezione obrazy dla zapytania Tadeusz Borowski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70831" y="2021121"/>
              <a:ext cx="1396187" cy="192883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pic>
          <p:nvPicPr>
            <p:cNvPr id="1036" name="Picture 12" descr="Znalezione obrazy dla zapytania Tadeusz Gajcy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515322" y="2011065"/>
              <a:ext cx="1435762" cy="1938893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pic>
          <p:nvPicPr>
            <p:cNvPr id="1038" name="Picture 14" descr="Znalezione obrazy dla zapytania alina janowska"/>
            <p:cNvPicPr>
              <a:picLocks noChangeAspect="1" noChangeArrowheads="1"/>
            </p:cNvPicPr>
            <p:nvPr/>
          </p:nvPicPr>
          <p:blipFill rotWithShape="1">
            <a:blip r:embed="rId9" cstate="print"/>
            <a:srcRect l="30410" r="29236" b="5231"/>
            <a:stretch/>
          </p:blipFill>
          <p:spPr bwMode="auto">
            <a:xfrm>
              <a:off x="5734338" y="2011065"/>
              <a:ext cx="1512169" cy="192883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pic>
          <p:nvPicPr>
            <p:cNvPr id="1040" name="Picture 16" descr="Znalezione obrazy dla zapytania jan paweł ii"/>
            <p:cNvPicPr>
              <a:picLocks noChangeAspect="1" noChangeArrowheads="1"/>
            </p:cNvPicPr>
            <p:nvPr/>
          </p:nvPicPr>
          <p:blipFill rotWithShape="1">
            <a:blip r:embed="rId10" cstate="print">
              <a:grayscl/>
            </a:blip>
            <a:srcRect l="7361" r="4910"/>
            <a:stretch/>
          </p:blipFill>
          <p:spPr bwMode="auto">
            <a:xfrm>
              <a:off x="7253611" y="2011065"/>
              <a:ext cx="1392925" cy="1914893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</p:grpSp>
      <p:sp useBgFill="1">
        <p:nvSpPr>
          <p:cNvPr id="18" name="pole tekstowe 17"/>
          <p:cNvSpPr txBox="1"/>
          <p:nvPr/>
        </p:nvSpPr>
        <p:spPr>
          <a:xfrm>
            <a:off x="432302" y="1257297"/>
            <a:ext cx="954107" cy="58477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pl-PL" sz="3200" b="1" dirty="0" smtClean="0"/>
              <a:t>BÓG</a:t>
            </a:r>
            <a:endParaRPr lang="pl-PL" sz="3200" b="1" dirty="0"/>
          </a:p>
        </p:txBody>
      </p:sp>
      <p:sp useBgFill="1">
        <p:nvSpPr>
          <p:cNvPr id="19" name="pole tekstowe 18"/>
          <p:cNvSpPr txBox="1"/>
          <p:nvPr/>
        </p:nvSpPr>
        <p:spPr>
          <a:xfrm>
            <a:off x="5260386" y="4212645"/>
            <a:ext cx="1500732" cy="58477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pl-PL" sz="3200" b="1" dirty="0" smtClean="0"/>
              <a:t>HONOR</a:t>
            </a:r>
            <a:endParaRPr lang="pl-PL" sz="3200" b="1" dirty="0"/>
          </a:p>
        </p:txBody>
      </p:sp>
      <p:sp useBgFill="1">
        <p:nvSpPr>
          <p:cNvPr id="20" name="pole tekstowe 19"/>
          <p:cNvSpPr txBox="1"/>
          <p:nvPr/>
        </p:nvSpPr>
        <p:spPr>
          <a:xfrm>
            <a:off x="2935039" y="4228134"/>
            <a:ext cx="1931298" cy="58477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pl-PL" sz="3200" b="1" dirty="0" smtClean="0"/>
              <a:t>OJCZYZNA</a:t>
            </a:r>
            <a:endParaRPr lang="pl-PL" sz="3200" b="1" dirty="0"/>
          </a:p>
        </p:txBody>
      </p:sp>
      <p:sp useBgFill="1">
        <p:nvSpPr>
          <p:cNvPr id="21" name="pole tekstowe 20"/>
          <p:cNvSpPr txBox="1"/>
          <p:nvPr/>
        </p:nvSpPr>
        <p:spPr>
          <a:xfrm>
            <a:off x="7101886" y="4212644"/>
            <a:ext cx="1821909" cy="58477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pl-PL" sz="3200" b="1" dirty="0" smtClean="0"/>
              <a:t>ODWAGA</a:t>
            </a:r>
            <a:endParaRPr lang="pl-PL" sz="3200" b="1" dirty="0"/>
          </a:p>
        </p:txBody>
      </p:sp>
      <p:sp useBgFill="1">
        <p:nvSpPr>
          <p:cNvPr id="22" name="pole tekstowe 21"/>
          <p:cNvSpPr txBox="1"/>
          <p:nvPr/>
        </p:nvSpPr>
        <p:spPr>
          <a:xfrm>
            <a:off x="1807438" y="1269886"/>
            <a:ext cx="3831113" cy="58477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pl-PL" sz="3200" b="1" dirty="0" smtClean="0"/>
              <a:t>ODPOWIEDZIALNOŚĆ</a:t>
            </a:r>
            <a:endParaRPr lang="pl-PL" sz="3200" b="1" dirty="0"/>
          </a:p>
        </p:txBody>
      </p:sp>
      <p:sp useBgFill="1">
        <p:nvSpPr>
          <p:cNvPr id="23" name="pole tekstowe 22"/>
          <p:cNvSpPr txBox="1"/>
          <p:nvPr/>
        </p:nvSpPr>
        <p:spPr>
          <a:xfrm>
            <a:off x="5976249" y="1269885"/>
            <a:ext cx="2837380" cy="58477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pl-PL" sz="3200" b="1" dirty="0" smtClean="0"/>
              <a:t>BOHATERSTWO</a:t>
            </a:r>
            <a:endParaRPr lang="pl-PL" sz="3200" b="1" dirty="0"/>
          </a:p>
        </p:txBody>
      </p:sp>
      <p:sp useBgFill="1">
        <p:nvSpPr>
          <p:cNvPr id="24" name="pole tekstowe 23"/>
          <p:cNvSpPr txBox="1"/>
          <p:nvPr/>
        </p:nvSpPr>
        <p:spPr>
          <a:xfrm>
            <a:off x="380750" y="4228134"/>
            <a:ext cx="2160240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pl-PL" sz="3200" b="1" dirty="0" smtClean="0"/>
              <a:t>LOJALNOŚĆ</a:t>
            </a:r>
            <a:endParaRPr lang="pl-PL" sz="3200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Prostokąt 1"/>
          <p:cNvSpPr/>
          <p:nvPr/>
        </p:nvSpPr>
        <p:spPr>
          <a:xfrm>
            <a:off x="323528" y="1275606"/>
            <a:ext cx="5400600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l-PL" b="1" dirty="0">
                <a:ea typeface="Calibri" panose="020F0502020204030204" pitchFamily="34" charset="0"/>
                <a:cs typeface="Times New Roman" panose="02020603050405020304" pitchFamily="18" charset="0"/>
              </a:rPr>
              <a:t>Szkoła nawiązała także współpracę ze Związkiem Piłsudczyków w Warszawie, który jest organizatorem Ogólnopolskiego Konkursu Piosenki i Recytacji Poezji Legionowej </a:t>
            </a:r>
            <a:r>
              <a:rPr lang="pl-PL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pl-PL" b="1" dirty="0">
                <a:ea typeface="Calibri" panose="020F0502020204030204" pitchFamily="34" charset="0"/>
                <a:cs typeface="Times New Roman" panose="02020603050405020304" pitchFamily="18" charset="0"/>
              </a:rPr>
              <a:t>Żołnierskiej. Nasi uczniowie brali udział </a:t>
            </a:r>
            <a:r>
              <a:rPr lang="pl-PL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pl-PL" dirty="0" smtClean="0"/>
              <a:t> </a:t>
            </a:r>
            <a:r>
              <a:rPr lang="pl-PL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tym </a:t>
            </a:r>
            <a:r>
              <a:rPr lang="pl-PL" b="1" dirty="0">
                <a:ea typeface="Calibri" panose="020F0502020204030204" pitchFamily="34" charset="0"/>
                <a:cs typeface="Times New Roman" panose="02020603050405020304" pitchFamily="18" charset="0"/>
              </a:rPr>
              <a:t>konkursie odnosząc duże sukcesy. </a:t>
            </a:r>
            <a:endParaRPr lang="pl-PL" sz="16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Obraz 5" descr="http://www.zsojedlnia.edu.pl/galerie/podstawowa/2011-2012/kn/slides/DSC0995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275606"/>
            <a:ext cx="3096344" cy="185298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" name="Obraz 2" descr="http://www.zsojedlnia.edu.pl/galerie/podstawowa/2011-2012/kn/slides/DSC0995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075806"/>
            <a:ext cx="2736304" cy="187566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grpSp>
        <p:nvGrpSpPr>
          <p:cNvPr id="7" name="Grupa 6"/>
          <p:cNvGrpSpPr/>
          <p:nvPr/>
        </p:nvGrpSpPr>
        <p:grpSpPr>
          <a:xfrm>
            <a:off x="0" y="-77579"/>
            <a:ext cx="9144000" cy="1298222"/>
            <a:chOff x="0" y="-77579"/>
            <a:chExt cx="9144000" cy="1298222"/>
          </a:xfrm>
        </p:grpSpPr>
        <p:sp>
          <p:nvSpPr>
            <p:cNvPr id="8" name="Tytuł 1"/>
            <p:cNvSpPr txBox="1">
              <a:spLocks/>
            </p:cNvSpPr>
            <p:nvPr/>
          </p:nvSpPr>
          <p:spPr>
            <a:xfrm>
              <a:off x="0" y="-20538"/>
              <a:ext cx="9144000" cy="1184141"/>
            </a:xfrm>
            <a:prstGeom prst="rect">
              <a:avLst/>
            </a:prstGeom>
            <a:solidFill>
              <a:schemeClr val="accent1">
                <a:alpha val="56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l-PL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PUBLICZNA SZKOŁA PODSTAWOWA </a:t>
              </a:r>
            </a:p>
            <a:p>
              <a:r>
                <a:rPr lang="pl-PL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W JEDLNI-LETNISKU</a:t>
              </a:r>
              <a:endPara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endParaRPr>
            </a:p>
          </p:txBody>
        </p:sp>
        <p:pic>
          <p:nvPicPr>
            <p:cNvPr id="9" name="Obraz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4769" y="-77579"/>
              <a:ext cx="1007324" cy="1298222"/>
            </a:xfrm>
            <a:prstGeom prst="rect">
              <a:avLst/>
            </a:prstGeom>
          </p:spPr>
        </p:pic>
        <p:pic>
          <p:nvPicPr>
            <p:cNvPr id="10" name="Obraz 9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15370" y1="25606" x2="83381" y2="22536"/>
                          <a14:foregroundMark x1="88377" y1="33360" x2="7493" y2="35784"/>
                          <a14:foregroundMark x1="11816" y1="21325" x2="62632" y2="12359"/>
                          <a14:foregroundMark x1="21806" y1="61632" x2="34774" y2="327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43" y="-35727"/>
              <a:ext cx="1020896" cy="1214517"/>
            </a:xfrm>
            <a:prstGeom prst="rect">
              <a:avLst/>
            </a:prstGeom>
          </p:spPr>
        </p:pic>
      </p:grpSp>
      <p:pic>
        <p:nvPicPr>
          <p:cNvPr id="11" name="Obraz 10" descr="http://www.zsojedlnia.edu.pl/wp-content/uploads/2015/12/Zuzia-351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" t="26630" r="28813" b="12846"/>
          <a:stretch>
            <a:fillRect/>
          </a:stretch>
        </p:blipFill>
        <p:spPr bwMode="auto">
          <a:xfrm>
            <a:off x="4427984" y="3075806"/>
            <a:ext cx="3816424" cy="187220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5665718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http://www.zsojedlnia.edu.pl/galerie/podstawowa/2014-2015/20141006sulejowek/slides/IMG_20141006_12352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01" b="9858"/>
          <a:stretch>
            <a:fillRect/>
          </a:stretch>
        </p:blipFill>
        <p:spPr bwMode="auto">
          <a:xfrm>
            <a:off x="5220072" y="1347614"/>
            <a:ext cx="3631596" cy="165618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" name="Obraz 4" descr="http://www.zsojedlnia.edu.pl/galerie/podstawowa/galerie2013-2014/20131010warszawa/slides/IMG_48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75"/>
          <a:stretch>
            <a:fillRect/>
          </a:stretch>
        </p:blipFill>
        <p:spPr bwMode="auto">
          <a:xfrm>
            <a:off x="755576" y="3075806"/>
            <a:ext cx="3442139" cy="193293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 useBgFill="1">
        <p:nvSpPr>
          <p:cNvPr id="2" name="Prostokąt 1"/>
          <p:cNvSpPr/>
          <p:nvPr/>
        </p:nvSpPr>
        <p:spPr>
          <a:xfrm>
            <a:off x="251520" y="1347614"/>
            <a:ext cx="4572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l-PL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Chcąc przybliżyć uczniom tę wybitną postać, organizowano wycieczki </a:t>
            </a:r>
            <a:r>
              <a:rPr lang="pl-PL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do</a:t>
            </a:r>
            <a:r>
              <a:rPr lang="pl-PL" sz="2000" dirty="0" smtClean="0"/>
              <a:t> </a:t>
            </a:r>
            <a:r>
              <a:rPr lang="pl-PL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Sulejówka</a:t>
            </a:r>
            <a:r>
              <a:rPr lang="pl-PL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, w którym znajduje </a:t>
            </a:r>
            <a:r>
              <a:rPr lang="pl-PL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się jego muzeum. </a:t>
            </a:r>
            <a:endParaRPr lang="pl-PL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az 2" descr="http://www.zsojedlnia.edu.pl/galerie/podstawowa/galerie2013-2014/20131010warszawa/slides/IMG_480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1"/>
          <a:stretch>
            <a:fillRect/>
          </a:stretch>
        </p:blipFill>
        <p:spPr bwMode="auto">
          <a:xfrm>
            <a:off x="4860032" y="3075806"/>
            <a:ext cx="3024336" cy="194421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7" name="Prostokąt 6"/>
          <p:cNvSpPr/>
          <p:nvPr/>
        </p:nvSpPr>
        <p:spPr>
          <a:xfrm>
            <a:off x="8026462" y="365163"/>
            <a:ext cx="843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latin typeface="Times New Roman" panose="02020603050405020304" pitchFamily="18" charset="0"/>
                <a:ea typeface="Calibri" panose="020F0502020204030204" pitchFamily="34" charset="0"/>
              </a:rPr>
              <a:t>2014r. </a:t>
            </a:r>
            <a:endParaRPr lang="pl-PL" dirty="0"/>
          </a:p>
        </p:txBody>
      </p:sp>
      <p:grpSp>
        <p:nvGrpSpPr>
          <p:cNvPr id="8" name="Grupa 7"/>
          <p:cNvGrpSpPr/>
          <p:nvPr/>
        </p:nvGrpSpPr>
        <p:grpSpPr>
          <a:xfrm>
            <a:off x="0" y="-77579"/>
            <a:ext cx="9144000" cy="1298222"/>
            <a:chOff x="0" y="-77579"/>
            <a:chExt cx="9144000" cy="1298222"/>
          </a:xfrm>
        </p:grpSpPr>
        <p:sp>
          <p:nvSpPr>
            <p:cNvPr id="9" name="Tytuł 1"/>
            <p:cNvSpPr txBox="1">
              <a:spLocks/>
            </p:cNvSpPr>
            <p:nvPr/>
          </p:nvSpPr>
          <p:spPr>
            <a:xfrm>
              <a:off x="0" y="-20538"/>
              <a:ext cx="9144000" cy="1184141"/>
            </a:xfrm>
            <a:prstGeom prst="rect">
              <a:avLst/>
            </a:prstGeom>
            <a:solidFill>
              <a:schemeClr val="accent1">
                <a:alpha val="56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l-PL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PUBLICZNA SZKOŁA PODSTAWOWA </a:t>
              </a:r>
            </a:p>
            <a:p>
              <a:r>
                <a:rPr lang="pl-PL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W JEDLNI-LETNISKU</a:t>
              </a:r>
              <a:endPara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endParaRPr>
            </a:p>
          </p:txBody>
        </p:sp>
        <p:pic>
          <p:nvPicPr>
            <p:cNvPr id="10" name="Obraz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4769" y="-77579"/>
              <a:ext cx="1007324" cy="1298222"/>
            </a:xfrm>
            <a:prstGeom prst="rect">
              <a:avLst/>
            </a:prstGeom>
          </p:spPr>
        </p:pic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15370" y1="25606" x2="83381" y2="22536"/>
                          <a14:foregroundMark x1="88377" y1="33360" x2="7493" y2="35784"/>
                          <a14:foregroundMark x1="11816" y1="21325" x2="62632" y2="12359"/>
                          <a14:foregroundMark x1="21806" y1="61632" x2="34774" y2="327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43" y="-35727"/>
              <a:ext cx="1020896" cy="12145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54648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Prostokąt 1"/>
          <p:cNvSpPr/>
          <p:nvPr/>
        </p:nvSpPr>
        <p:spPr>
          <a:xfrm>
            <a:off x="323528" y="1275606"/>
            <a:ext cx="6408712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l-PL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Wartości </a:t>
            </a:r>
            <a:r>
              <a:rPr lang="pl-PL" b="1" dirty="0">
                <a:ea typeface="Calibri" panose="020F0502020204030204" pitchFamily="34" charset="0"/>
                <a:cs typeface="Times New Roman" panose="02020603050405020304" pitchFamily="18" charset="0"/>
              </a:rPr>
              <a:t>patriotyczne są krzewione wśród uczniów również poprzez dbanie o miejsca pamięci narodowej znajdujące się </a:t>
            </a:r>
            <a:r>
              <a:rPr lang="pl-PL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pl-PL" dirty="0"/>
              <a:t> </a:t>
            </a:r>
            <a:r>
              <a:rPr lang="pl-PL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terenie </a:t>
            </a:r>
            <a:r>
              <a:rPr lang="pl-PL" b="1" dirty="0">
                <a:ea typeface="Calibri" panose="020F0502020204030204" pitchFamily="34" charset="0"/>
                <a:cs typeface="Times New Roman" panose="02020603050405020304" pitchFamily="18" charset="0"/>
              </a:rPr>
              <a:t>naszej miejscowości. </a:t>
            </a:r>
            <a:endParaRPr lang="pl-PL" sz="16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az 4" descr="http://www.zsojedlnia.edu.pl/wp-content/uploads/2015/10/IMG_20151028_11073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83718"/>
            <a:ext cx="4419600" cy="266429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grpSp>
        <p:nvGrpSpPr>
          <p:cNvPr id="6" name="Grupa 5"/>
          <p:cNvGrpSpPr/>
          <p:nvPr/>
        </p:nvGrpSpPr>
        <p:grpSpPr>
          <a:xfrm>
            <a:off x="0" y="-77579"/>
            <a:ext cx="9144000" cy="1298222"/>
            <a:chOff x="0" y="-77579"/>
            <a:chExt cx="9144000" cy="1298222"/>
          </a:xfrm>
        </p:grpSpPr>
        <p:sp>
          <p:nvSpPr>
            <p:cNvPr id="7" name="Tytuł 1"/>
            <p:cNvSpPr txBox="1">
              <a:spLocks/>
            </p:cNvSpPr>
            <p:nvPr/>
          </p:nvSpPr>
          <p:spPr>
            <a:xfrm>
              <a:off x="0" y="-20538"/>
              <a:ext cx="9144000" cy="1184141"/>
            </a:xfrm>
            <a:prstGeom prst="rect">
              <a:avLst/>
            </a:prstGeom>
            <a:solidFill>
              <a:schemeClr val="accent1">
                <a:alpha val="56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l-PL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PUBLICZNA SZKOŁA PODSTAWOWA </a:t>
              </a:r>
            </a:p>
            <a:p>
              <a:r>
                <a:rPr lang="pl-PL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W JEDLNI-LETNISKU</a:t>
              </a:r>
              <a:endPara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endParaRPr>
            </a:p>
          </p:txBody>
        </p:sp>
        <p:pic>
          <p:nvPicPr>
            <p:cNvPr id="8" name="Obraz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4769" y="-77579"/>
              <a:ext cx="1007324" cy="1298222"/>
            </a:xfrm>
            <a:prstGeom prst="rect">
              <a:avLst/>
            </a:prstGeom>
          </p:spPr>
        </p:pic>
        <p:pic>
          <p:nvPicPr>
            <p:cNvPr id="9" name="Obraz 8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15370" y1="25606" x2="83381" y2="22536"/>
                          <a14:foregroundMark x1="88377" y1="33360" x2="7493" y2="35784"/>
                          <a14:foregroundMark x1="11816" y1="21325" x2="62632" y2="12359"/>
                          <a14:foregroundMark x1="21806" y1="61632" x2="34774" y2="327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43" y="-35727"/>
              <a:ext cx="1020896" cy="1214517"/>
            </a:xfrm>
            <a:prstGeom prst="rect">
              <a:avLst/>
            </a:prstGeom>
          </p:spPr>
        </p:pic>
      </p:grpSp>
      <p:pic>
        <p:nvPicPr>
          <p:cNvPr id="10" name="Picture 2" descr="C:\Users\Stokrotka\Desktop\Wydarzenia w oddziałach przedszkonych cd.  2015-2016\IMAG4085_BURST0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347614"/>
            <a:ext cx="2160240" cy="3600400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1" name="Obraz 10">
            <a:extLst>
              <a:ext uri="{FF2B5EF4-FFF2-40B4-BE49-F238E27FC236}">
                <a16:creationId xmlns="" xmlns:a16="http://schemas.microsoft.com/office/drawing/2014/main" id="{8955BAB4-A536-4369-9FF7-902486B5D16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83718"/>
            <a:ext cx="1800200" cy="265464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3414728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Prostokąt 1"/>
          <p:cNvSpPr/>
          <p:nvPr/>
        </p:nvSpPr>
        <p:spPr>
          <a:xfrm>
            <a:off x="251520" y="1203598"/>
            <a:ext cx="4572000" cy="381642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l-PL" sz="20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W szkole realizowane były projekty promocji patrona, w ramach których podejmowano następujące działania</a:t>
            </a:r>
            <a:r>
              <a:rPr lang="pl-PL" sz="2000" b="1" u="sng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pl-PL" b="1" u="sng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pl-PL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przygotowywano </a:t>
            </a:r>
            <a:r>
              <a:rPr lang="pl-PL" b="1" dirty="0">
                <a:ea typeface="Calibri" panose="020F0502020204030204" pitchFamily="34" charset="0"/>
                <a:cs typeface="Times New Roman" panose="02020603050405020304" pitchFamily="18" charset="0"/>
              </a:rPr>
              <a:t>kąciki klasowe poświęcone Marszałkowi;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pl-PL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organizowano </a:t>
            </a:r>
            <a:r>
              <a:rPr lang="pl-PL" b="1" dirty="0">
                <a:ea typeface="Calibri" panose="020F0502020204030204" pitchFamily="34" charset="0"/>
                <a:cs typeface="Times New Roman" panose="02020603050405020304" pitchFamily="18" charset="0"/>
              </a:rPr>
              <a:t>konkursy: recytatorski poezji patriotycznej, </a:t>
            </a:r>
            <a:r>
              <a:rPr lang="pl-PL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plastyczny - </a:t>
            </a:r>
            <a:r>
              <a:rPr lang="pl-PL" b="1" dirty="0">
                <a:ea typeface="Calibri" panose="020F0502020204030204" pitchFamily="34" charset="0"/>
                <a:cs typeface="Times New Roman" panose="02020603050405020304" pitchFamily="18" charset="0"/>
              </a:rPr>
              <a:t>portret Marszałka, muzyczny </a:t>
            </a:r>
            <a:r>
              <a:rPr lang="pl-PL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- piosenki </a:t>
            </a:r>
            <a:r>
              <a:rPr lang="pl-PL" b="1" dirty="0">
                <a:ea typeface="Calibri" panose="020F0502020204030204" pitchFamily="34" charset="0"/>
                <a:cs typeface="Times New Roman" panose="02020603050405020304" pitchFamily="18" charset="0"/>
              </a:rPr>
              <a:t>patriotycznej</a:t>
            </a:r>
            <a:r>
              <a:rPr lang="pl-PL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pl-PL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 useBgFill="1">
        <p:nvSpPr>
          <p:cNvPr id="3" name="Prostokąt 2"/>
          <p:cNvSpPr/>
          <p:nvPr/>
        </p:nvSpPr>
        <p:spPr>
          <a:xfrm>
            <a:off x="4932040" y="1203598"/>
            <a:ext cx="3996952" cy="3852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pl-PL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uczniowie </a:t>
            </a:r>
            <a:r>
              <a:rPr lang="pl-PL" b="1" dirty="0">
                <a:ea typeface="Calibri" panose="020F0502020204030204" pitchFamily="34" charset="0"/>
                <a:cs typeface="Times New Roman" panose="02020603050405020304" pitchFamily="18" charset="0"/>
              </a:rPr>
              <a:t>przygotowywali prezentacje multimedialne oraz albumy </a:t>
            </a:r>
            <a:r>
              <a:rPr lang="pl-PL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dotyczące życia i </a:t>
            </a:r>
            <a:r>
              <a:rPr lang="pl-PL" b="1" dirty="0">
                <a:ea typeface="Calibri" panose="020F0502020204030204" pitchFamily="34" charset="0"/>
                <a:cs typeface="Times New Roman" panose="02020603050405020304" pitchFamily="18" charset="0"/>
              </a:rPr>
              <a:t>działalności patrona, które były wykorzystywane na godzinach </a:t>
            </a:r>
            <a:r>
              <a:rPr lang="pl-PL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pl-PL" dirty="0" smtClean="0"/>
              <a:t> </a:t>
            </a:r>
            <a:r>
              <a:rPr lang="pl-PL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wychowawcą </a:t>
            </a:r>
            <a:r>
              <a:rPr lang="pl-PL" b="1" dirty="0">
                <a:ea typeface="Calibri" panose="020F0502020204030204" pitchFamily="34" charset="0"/>
                <a:cs typeface="Times New Roman" panose="02020603050405020304" pitchFamily="18" charset="0"/>
              </a:rPr>
              <a:t>i lekcjach historii w celu przybliżenia sylwetki Józefa Piłsudskiego;</a:t>
            </a:r>
            <a:endParaRPr lang="pl-PL" sz="16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pl-PL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zorganizowano </a:t>
            </a:r>
            <a:r>
              <a:rPr lang="pl-PL" b="1" dirty="0">
                <a:ea typeface="Calibri" panose="020F0502020204030204" pitchFamily="34" charset="0"/>
                <a:cs typeface="Times New Roman" panose="02020603050405020304" pitchFamily="18" charset="0"/>
              </a:rPr>
              <a:t>akcję „Cała szkoła czyta literaturę patriotyczną”;</a:t>
            </a:r>
            <a:endParaRPr lang="pl-PL" sz="16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pl-PL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odbywały </a:t>
            </a:r>
            <a:r>
              <a:rPr lang="pl-PL" b="1" dirty="0">
                <a:ea typeface="Calibri" panose="020F0502020204030204" pitchFamily="34" charset="0"/>
                <a:cs typeface="Times New Roman" panose="02020603050405020304" pitchFamily="18" charset="0"/>
              </a:rPr>
              <a:t>się apele szkolne z okazji rocznicy urodzin i śmierci Marszałka. </a:t>
            </a:r>
            <a:endParaRPr lang="pl-PL" sz="16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rupa 3"/>
          <p:cNvGrpSpPr/>
          <p:nvPr/>
        </p:nvGrpSpPr>
        <p:grpSpPr>
          <a:xfrm>
            <a:off x="0" y="-77579"/>
            <a:ext cx="9144000" cy="1298222"/>
            <a:chOff x="0" y="-77579"/>
            <a:chExt cx="9144000" cy="1298222"/>
          </a:xfrm>
        </p:grpSpPr>
        <p:sp>
          <p:nvSpPr>
            <p:cNvPr id="5" name="Tytuł 1"/>
            <p:cNvSpPr txBox="1">
              <a:spLocks/>
            </p:cNvSpPr>
            <p:nvPr/>
          </p:nvSpPr>
          <p:spPr>
            <a:xfrm>
              <a:off x="0" y="-20538"/>
              <a:ext cx="9144000" cy="1184141"/>
            </a:xfrm>
            <a:prstGeom prst="rect">
              <a:avLst/>
            </a:prstGeom>
            <a:solidFill>
              <a:schemeClr val="accent1">
                <a:alpha val="56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l-PL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PUBLICZNA SZKOŁA PODSTAWOWA </a:t>
              </a:r>
            </a:p>
            <a:p>
              <a:r>
                <a:rPr lang="pl-PL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W JEDLNI-LETNISKU</a:t>
              </a:r>
              <a:endPara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endParaRPr>
            </a:p>
          </p:txBody>
        </p:sp>
        <p:pic>
          <p:nvPicPr>
            <p:cNvPr id="6" name="Obraz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4769" y="-77579"/>
              <a:ext cx="1007324" cy="1298222"/>
            </a:xfrm>
            <a:prstGeom prst="rect">
              <a:avLst/>
            </a:prstGeom>
          </p:spPr>
        </p:pic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5370" y1="25606" x2="83381" y2="22536"/>
                          <a14:foregroundMark x1="88377" y1="33360" x2="7493" y2="35784"/>
                          <a14:foregroundMark x1="11816" y1="21325" x2="62632" y2="12359"/>
                          <a14:foregroundMark x1="21806" y1="61632" x2="34774" y2="327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43" y="-35727"/>
              <a:ext cx="1020896" cy="12145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97916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Prostokąt 1"/>
          <p:cNvSpPr/>
          <p:nvPr/>
        </p:nvSpPr>
        <p:spPr>
          <a:xfrm>
            <a:off x="179512" y="1347614"/>
            <a:ext cx="8568952" cy="3491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Józef Piłsudski – pierwszy Marszałek Polski, wskrzesiciel Ojczyzny i zwycięski wódz </a:t>
            </a:r>
            <a:r>
              <a:rPr lang="pl-P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pl-PL" dirty="0" smtClean="0"/>
              <a:t> </a:t>
            </a:r>
            <a:r>
              <a:rPr lang="pl-P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1920 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roku – to wzór w postępowaniu dla młodego pokolenia. Reprezentował takie wartości jak: patriotyzm, odwaga, prawość, lojalność, skromność, nieugiętość w dążeniu do celu. Jego słowa: </a:t>
            </a:r>
            <a:endParaRPr lang="pl-PL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l-PL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l-PL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pl-PL" b="1" i="1" dirty="0">
                <a:ea typeface="Calibri" panose="020F0502020204030204" pitchFamily="34" charset="0"/>
                <a:cs typeface="Times New Roman" panose="02020603050405020304" pitchFamily="18" charset="0"/>
              </a:rPr>
              <a:t>Zwyciężyć i spocząć na laurach - to klęska</a:t>
            </a:r>
            <a:endParaRPr lang="pl-PL" sz="16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l-PL" b="1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b="1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Być </a:t>
            </a:r>
            <a:r>
              <a:rPr lang="pl-PL" b="1" i="1" dirty="0">
                <a:ea typeface="Calibri" panose="020F0502020204030204" pitchFamily="34" charset="0"/>
                <a:cs typeface="Times New Roman" panose="02020603050405020304" pitchFamily="18" charset="0"/>
              </a:rPr>
              <a:t>zwyciężonym i nie ulec - to </a:t>
            </a:r>
            <a:r>
              <a:rPr lang="pl-PL" b="1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zwycięstwo”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l-PL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są dla nas drogowskazem.</a:t>
            </a:r>
            <a:endParaRPr lang="pl-PL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az 2" descr="http://www.zsojedlnia.edu.pl/galerie/podstawowa/2015-2016/20151104gkprm/slides/DSC_842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8" t="-2355" r="8931" b="13512"/>
          <a:stretch>
            <a:fillRect/>
          </a:stretch>
        </p:blipFill>
        <p:spPr bwMode="auto">
          <a:xfrm>
            <a:off x="4644008" y="2355726"/>
            <a:ext cx="4104456" cy="25202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upa 3"/>
          <p:cNvGrpSpPr/>
          <p:nvPr/>
        </p:nvGrpSpPr>
        <p:grpSpPr>
          <a:xfrm>
            <a:off x="0" y="-77579"/>
            <a:ext cx="9144000" cy="1298222"/>
            <a:chOff x="0" y="-77579"/>
            <a:chExt cx="9144000" cy="1298222"/>
          </a:xfrm>
        </p:grpSpPr>
        <p:sp>
          <p:nvSpPr>
            <p:cNvPr id="5" name="Tytuł 1"/>
            <p:cNvSpPr txBox="1">
              <a:spLocks/>
            </p:cNvSpPr>
            <p:nvPr/>
          </p:nvSpPr>
          <p:spPr>
            <a:xfrm>
              <a:off x="0" y="-20538"/>
              <a:ext cx="9144000" cy="1184141"/>
            </a:xfrm>
            <a:prstGeom prst="rect">
              <a:avLst/>
            </a:prstGeom>
            <a:solidFill>
              <a:schemeClr val="accent1">
                <a:alpha val="56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l-PL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PUBLICZNA SZKOŁA PODSTAWOWA </a:t>
              </a:r>
            </a:p>
            <a:p>
              <a:r>
                <a:rPr lang="pl-PL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W JEDLNI-LETNISKU</a:t>
              </a:r>
              <a:endPara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endParaRPr>
            </a:p>
          </p:txBody>
        </p:sp>
        <p:pic>
          <p:nvPicPr>
            <p:cNvPr id="6" name="Obraz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4769" y="-77579"/>
              <a:ext cx="1007324" cy="1298222"/>
            </a:xfrm>
            <a:prstGeom prst="rect">
              <a:avLst/>
            </a:prstGeom>
          </p:spPr>
        </p:pic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15370" y1="25606" x2="83381" y2="22536"/>
                          <a14:foregroundMark x1="88377" y1="33360" x2="7493" y2="35784"/>
                          <a14:foregroundMark x1="11816" y1="21325" x2="62632" y2="12359"/>
                          <a14:foregroundMark x1="21806" y1="61632" x2="34774" y2="327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43" y="-35727"/>
              <a:ext cx="1020896" cy="12145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84359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Prostokąt 1"/>
          <p:cNvSpPr/>
          <p:nvPr/>
        </p:nvSpPr>
        <p:spPr>
          <a:xfrm>
            <a:off x="323528" y="1419622"/>
            <a:ext cx="3672408" cy="3389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l-PL" sz="1500" b="1" dirty="0" smtClean="0">
                <a:ea typeface="Times New Roman"/>
                <a:cs typeface="Times New Roman"/>
              </a:rPr>
              <a:t>Nadanie w 2006 roku Publicznemu Gimnazjum imienia Pokolenia Kolumbów wpłynęło na dokładniejsze poznanie przez uczniów historii II wojny światowej, literatury wojennej i ideałów tej generacji Polaków.</a:t>
            </a:r>
            <a:endParaRPr lang="pl-PL" sz="1500" b="1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l-PL" sz="1500" b="1" dirty="0" smtClean="0">
                <a:ea typeface="Times New Roman"/>
                <a:cs typeface="Times New Roman"/>
              </a:rPr>
              <a:t>Ideały pokolenia Kolumbów: patriotyzm, honor, pracowitość, umiłowanie Boga, rodziców, przyjaciół, miłość bliźniego, odwaga, szlachetna postawa, wrażliwość są wzorem dla gimnazjalistów. Starają się godnie je naśladować i reprezentować.</a:t>
            </a:r>
            <a:endParaRPr lang="pl-PL" sz="1500" b="1" dirty="0">
              <a:ea typeface="Times New Roman"/>
              <a:cs typeface="Times New Roman"/>
            </a:endParaRPr>
          </a:p>
        </p:txBody>
      </p:sp>
      <p:pic>
        <p:nvPicPr>
          <p:cNvPr id="26626" name="Picture 2" descr="http://www.zsojedlnia.edu.pl/galerie/gimnazjum/2005-2006/20060609im_szkoly/slides/DSC026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275606"/>
            <a:ext cx="4857378" cy="36433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grpSp>
        <p:nvGrpSpPr>
          <p:cNvPr id="4" name="Grupa 3"/>
          <p:cNvGrpSpPr/>
          <p:nvPr/>
        </p:nvGrpSpPr>
        <p:grpSpPr>
          <a:xfrm>
            <a:off x="0" y="-77579"/>
            <a:ext cx="9144000" cy="1298222"/>
            <a:chOff x="0" y="-77579"/>
            <a:chExt cx="9144000" cy="1298222"/>
          </a:xfrm>
        </p:grpSpPr>
        <p:sp>
          <p:nvSpPr>
            <p:cNvPr id="5" name="Tytuł 1"/>
            <p:cNvSpPr txBox="1">
              <a:spLocks/>
            </p:cNvSpPr>
            <p:nvPr/>
          </p:nvSpPr>
          <p:spPr>
            <a:xfrm>
              <a:off x="0" y="-20538"/>
              <a:ext cx="9144000" cy="1184141"/>
            </a:xfrm>
            <a:prstGeom prst="rect">
              <a:avLst/>
            </a:prstGeom>
            <a:solidFill>
              <a:schemeClr val="accent1">
                <a:alpha val="56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l-PL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PUBLICZNA SZKOŁA PODSTAWOWA </a:t>
              </a:r>
            </a:p>
            <a:p>
              <a:r>
                <a:rPr lang="pl-PL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W JEDLNI-LETNISKU</a:t>
              </a:r>
              <a:endPara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endParaRPr>
            </a:p>
          </p:txBody>
        </p:sp>
        <p:pic>
          <p:nvPicPr>
            <p:cNvPr id="6" name="Obraz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4769" y="-77579"/>
              <a:ext cx="1007324" cy="1298222"/>
            </a:xfrm>
            <a:prstGeom prst="rect">
              <a:avLst/>
            </a:prstGeom>
          </p:spPr>
        </p:pic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15370" y1="25606" x2="83381" y2="22536"/>
                          <a14:foregroundMark x1="88377" y1="33360" x2="7493" y2="35784"/>
                          <a14:foregroundMark x1="11816" y1="21325" x2="62632" y2="12359"/>
                          <a14:foregroundMark x1="21806" y1="61632" x2="34774" y2="327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43" y="-35727"/>
              <a:ext cx="1020896" cy="1214517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Prostokąt 1"/>
          <p:cNvSpPr/>
          <p:nvPr/>
        </p:nvSpPr>
        <p:spPr>
          <a:xfrm>
            <a:off x="5004048" y="1419622"/>
            <a:ext cx="3960440" cy="3514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l-PL" b="1" dirty="0" smtClean="0">
                <a:ea typeface="Times New Roman"/>
                <a:cs typeface="Times New Roman"/>
              </a:rPr>
              <a:t>Uczniowie biorą udział w :</a:t>
            </a:r>
            <a:endParaRPr lang="pl-PL" b="1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l-PL" b="1" dirty="0" smtClean="0">
                <a:ea typeface="Times New Roman"/>
                <a:cs typeface="Times New Roman"/>
              </a:rPr>
              <a:t>-  przedstawieniach z okazji Dnia Patrona Szkoły, np. „Epitafium dla Pokolenia Kolumbów”, porankach poetyckich,</a:t>
            </a:r>
            <a:endParaRPr lang="pl-PL" b="1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l-PL" b="1" dirty="0" smtClean="0">
                <a:ea typeface="Times New Roman"/>
                <a:cs typeface="Times New Roman"/>
              </a:rPr>
              <a:t>- wykonanie projektów edukacyjnych, np.  Czy warto naśladować ideały pokolenia Kolumbów? (2017/18), Przedstawiciele Pokolenia Kolumbów są wśród nas (2015/2016),</a:t>
            </a:r>
            <a:endParaRPr lang="pl-PL" b="1" dirty="0">
              <a:ea typeface="Times New Roman"/>
              <a:cs typeface="Times New Roman"/>
            </a:endParaRPr>
          </a:p>
        </p:txBody>
      </p:sp>
      <p:pic>
        <p:nvPicPr>
          <p:cNvPr id="25602" name="Picture 2" descr="DSC053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19622"/>
            <a:ext cx="4740115" cy="355481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grpSp>
        <p:nvGrpSpPr>
          <p:cNvPr id="4" name="Grupa 3"/>
          <p:cNvGrpSpPr/>
          <p:nvPr/>
        </p:nvGrpSpPr>
        <p:grpSpPr>
          <a:xfrm>
            <a:off x="0" y="-77579"/>
            <a:ext cx="9144000" cy="1298222"/>
            <a:chOff x="0" y="-77579"/>
            <a:chExt cx="9144000" cy="1298222"/>
          </a:xfrm>
        </p:grpSpPr>
        <p:sp>
          <p:nvSpPr>
            <p:cNvPr id="5" name="Tytuł 1"/>
            <p:cNvSpPr txBox="1">
              <a:spLocks/>
            </p:cNvSpPr>
            <p:nvPr/>
          </p:nvSpPr>
          <p:spPr>
            <a:xfrm>
              <a:off x="0" y="-20538"/>
              <a:ext cx="9144000" cy="1184141"/>
            </a:xfrm>
            <a:prstGeom prst="rect">
              <a:avLst/>
            </a:prstGeom>
            <a:solidFill>
              <a:schemeClr val="accent1">
                <a:alpha val="56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l-PL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PUBLICZNA SZKOŁA PODSTAWOWA </a:t>
              </a:r>
            </a:p>
            <a:p>
              <a:r>
                <a:rPr lang="pl-PL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W JEDLNI-LETNISKU</a:t>
              </a:r>
              <a:endPara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endParaRPr>
            </a:p>
          </p:txBody>
        </p:sp>
        <p:pic>
          <p:nvPicPr>
            <p:cNvPr id="6" name="Obraz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4769" y="-77579"/>
              <a:ext cx="1007324" cy="1298222"/>
            </a:xfrm>
            <a:prstGeom prst="rect">
              <a:avLst/>
            </a:prstGeom>
          </p:spPr>
        </p:pic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15370" y1="25606" x2="83381" y2="22536"/>
                          <a14:foregroundMark x1="88377" y1="33360" x2="7493" y2="35784"/>
                          <a14:foregroundMark x1="11816" y1="21325" x2="62632" y2="12359"/>
                          <a14:foregroundMark x1="21806" y1="61632" x2="34774" y2="327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43" y="-35727"/>
              <a:ext cx="1020896" cy="1214517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Prostokąt 2"/>
          <p:cNvSpPr/>
          <p:nvPr/>
        </p:nvSpPr>
        <p:spPr>
          <a:xfrm>
            <a:off x="395536" y="1347614"/>
            <a:ext cx="820891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pl-PL" sz="2000" b="1" dirty="0" smtClean="0">
                <a:ea typeface="Times New Roman"/>
                <a:cs typeface="Times New Roman"/>
              </a:rPr>
              <a:t> montażach </a:t>
            </a:r>
            <a:r>
              <a:rPr lang="pl-PL" sz="2000" b="1" dirty="0">
                <a:ea typeface="Times New Roman"/>
                <a:cs typeface="Times New Roman"/>
              </a:rPr>
              <a:t>słowno – muzycznych i apelach poświęconych Powstaniu Warszawskiemu, przedstawieniach z okazji rocznicy powstania Polskiego Państwa Podziemnego</a:t>
            </a:r>
            <a:r>
              <a:rPr lang="pl-PL" sz="2000" b="1" dirty="0" smtClean="0">
                <a:ea typeface="Times New Roman"/>
                <a:cs typeface="Times New Roman"/>
              </a:rPr>
              <a:t>, np</a:t>
            </a:r>
            <a:r>
              <a:rPr lang="pl-PL" sz="2000" b="1" dirty="0">
                <a:ea typeface="Times New Roman"/>
                <a:cs typeface="Times New Roman"/>
              </a:rPr>
              <a:t>. „Serce Polski</a:t>
            </a:r>
            <a:r>
              <a:rPr lang="pl-PL" sz="2000" b="1" dirty="0" smtClean="0">
                <a:ea typeface="Times New Roman"/>
                <a:cs typeface="Times New Roman"/>
              </a:rPr>
              <a:t>”</a:t>
            </a:r>
            <a:endParaRPr lang="pl-PL" b="1" dirty="0">
              <a:ea typeface="Times New Roman"/>
              <a:cs typeface="Times New Roman"/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0" y="-77579"/>
            <a:ext cx="9144000" cy="1298222"/>
            <a:chOff x="0" y="-77579"/>
            <a:chExt cx="9144000" cy="1298222"/>
          </a:xfrm>
        </p:grpSpPr>
        <p:sp>
          <p:nvSpPr>
            <p:cNvPr id="6" name="Tytuł 1"/>
            <p:cNvSpPr txBox="1">
              <a:spLocks/>
            </p:cNvSpPr>
            <p:nvPr/>
          </p:nvSpPr>
          <p:spPr>
            <a:xfrm>
              <a:off x="0" y="-20538"/>
              <a:ext cx="9144000" cy="1184141"/>
            </a:xfrm>
            <a:prstGeom prst="rect">
              <a:avLst/>
            </a:prstGeom>
            <a:solidFill>
              <a:schemeClr val="accent1">
                <a:alpha val="56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l-PL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PUBLICZNA SZKOŁA PODSTAWOWA </a:t>
              </a:r>
            </a:p>
            <a:p>
              <a:r>
                <a:rPr lang="pl-PL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W JEDLNI-LETNISKU</a:t>
              </a:r>
              <a:endPara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endParaRPr>
            </a:p>
          </p:txBody>
        </p:sp>
        <p:pic>
          <p:nvPicPr>
            <p:cNvPr id="8" name="Obraz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4769" y="-77579"/>
              <a:ext cx="1007324" cy="1298222"/>
            </a:xfrm>
            <a:prstGeom prst="rect">
              <a:avLst/>
            </a:prstGeom>
          </p:spPr>
        </p:pic>
        <p:pic>
          <p:nvPicPr>
            <p:cNvPr id="9" name="Obraz 8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5370" y1="25606" x2="83381" y2="22536"/>
                          <a14:foregroundMark x1="88377" y1="33360" x2="7493" y2="35784"/>
                          <a14:foregroundMark x1="11816" y1="21325" x2="62632" y2="12359"/>
                          <a14:foregroundMark x1="21806" y1="61632" x2="34774" y2="327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43" y="-35727"/>
              <a:ext cx="1020896" cy="1214517"/>
            </a:xfrm>
            <a:prstGeom prst="rect">
              <a:avLst/>
            </a:prstGeom>
          </p:spPr>
        </p:pic>
      </p:grpSp>
      <p:pic>
        <p:nvPicPr>
          <p:cNvPr id="14338" name="Picture 2" descr="P1040943.JPG"/>
          <p:cNvPicPr>
            <a:picLocks noChangeAspect="1" noChangeArrowheads="1"/>
          </p:cNvPicPr>
          <p:nvPr/>
        </p:nvPicPr>
        <p:blipFill>
          <a:blip r:embed="rId5" cstate="print"/>
          <a:srcRect l="4014" t="7096" r="1649" b="9942"/>
          <a:stretch>
            <a:fillRect/>
          </a:stretch>
        </p:blipFill>
        <p:spPr bwMode="auto">
          <a:xfrm>
            <a:off x="611560" y="2643758"/>
            <a:ext cx="3384376" cy="22322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4340" name="Picture 4" descr="P1090777.JPG"/>
          <p:cNvPicPr>
            <a:picLocks noChangeAspect="1" noChangeArrowheads="1"/>
          </p:cNvPicPr>
          <p:nvPr/>
        </p:nvPicPr>
        <p:blipFill>
          <a:blip r:embed="rId6" cstate="print"/>
          <a:srcRect l="7087" t="14205" r="3139" b="9910"/>
          <a:stretch>
            <a:fillRect/>
          </a:stretch>
        </p:blipFill>
        <p:spPr bwMode="auto">
          <a:xfrm>
            <a:off x="4572000" y="2643758"/>
            <a:ext cx="3528392" cy="22322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195799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Prostokąt 1"/>
          <p:cNvSpPr/>
          <p:nvPr/>
        </p:nvSpPr>
        <p:spPr>
          <a:xfrm>
            <a:off x="467544" y="1275606"/>
            <a:ext cx="838718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pl-PL" sz="1600" b="1" dirty="0" smtClean="0">
                <a:ea typeface="Times New Roman"/>
                <a:cs typeface="Times New Roman"/>
              </a:rPr>
              <a:t> uczestniczenie w spotkaniach z Powstańcami Warszawskimi, p. Stanisławem Rumiankiem           (w latach ubiegłych z p. Andrzejem Rumiankiem, p. Aliną Janowską, p. Jerzym </a:t>
            </a:r>
            <a:r>
              <a:rPr lang="pl-PL" sz="1600" b="1" dirty="0" err="1" smtClean="0">
                <a:ea typeface="Times New Roman"/>
                <a:cs typeface="Times New Roman"/>
              </a:rPr>
              <a:t>Antepowiczem</a:t>
            </a:r>
            <a:r>
              <a:rPr lang="pl-PL" sz="1600" b="1" dirty="0" smtClean="0">
                <a:ea typeface="Times New Roman"/>
                <a:cs typeface="Times New Roman"/>
              </a:rPr>
              <a:t>, </a:t>
            </a:r>
            <a:r>
              <a:rPr lang="pl-PL" sz="1600" b="1" dirty="0" err="1" smtClean="0">
                <a:ea typeface="Times New Roman"/>
                <a:cs typeface="Times New Roman"/>
              </a:rPr>
              <a:t>p.Jolantą</a:t>
            </a:r>
            <a:r>
              <a:rPr lang="pl-PL" sz="1600" b="1" dirty="0" smtClean="0">
                <a:ea typeface="Times New Roman"/>
                <a:cs typeface="Times New Roman"/>
              </a:rPr>
              <a:t> Kolczyńską, p. Wiktorem </a:t>
            </a:r>
            <a:r>
              <a:rPr lang="pl-PL" sz="1600" b="1" dirty="0" err="1" smtClean="0">
                <a:ea typeface="Times New Roman"/>
                <a:cs typeface="Times New Roman"/>
              </a:rPr>
              <a:t>Matulewiczem</a:t>
            </a:r>
            <a:r>
              <a:rPr lang="pl-PL" sz="1600" b="1" dirty="0" smtClean="0">
                <a:ea typeface="Times New Roman"/>
                <a:cs typeface="Times New Roman"/>
              </a:rPr>
              <a:t>).</a:t>
            </a:r>
            <a:endParaRPr lang="pl-PL" sz="1400" b="1" dirty="0">
              <a:ea typeface="Times New Roman"/>
              <a:cs typeface="Times New Roman"/>
            </a:endParaRPr>
          </a:p>
        </p:txBody>
      </p:sp>
      <p:pic>
        <p:nvPicPr>
          <p:cNvPr id="24578" name="Picture 2" descr="http://www.zsojedlnia.edu.pl/galerie/gimnazjum/2005-2006/20060329powst/slides/DSC01236.JPG"/>
          <p:cNvPicPr>
            <a:picLocks noChangeAspect="1" noChangeArrowheads="1"/>
          </p:cNvPicPr>
          <p:nvPr/>
        </p:nvPicPr>
        <p:blipFill>
          <a:blip r:embed="rId2" cstate="print"/>
          <a:srcRect t="16753"/>
          <a:stretch>
            <a:fillRect/>
          </a:stretch>
        </p:blipFill>
        <p:spPr bwMode="auto">
          <a:xfrm>
            <a:off x="467544" y="2358082"/>
            <a:ext cx="4032448" cy="25179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4580" name="Picture 4" descr="http://www.zsojedlnia.edu.pl/galerie/gimnazjum/2005-2006/20060329powst/slides/DSC01250.JPG"/>
          <p:cNvPicPr>
            <a:picLocks noChangeAspect="1" noChangeArrowheads="1"/>
          </p:cNvPicPr>
          <p:nvPr/>
        </p:nvPicPr>
        <p:blipFill>
          <a:blip r:embed="rId3" cstate="print"/>
          <a:srcRect t="16707"/>
          <a:stretch>
            <a:fillRect/>
          </a:stretch>
        </p:blipFill>
        <p:spPr bwMode="auto">
          <a:xfrm>
            <a:off x="4716016" y="2363011"/>
            <a:ext cx="4022344" cy="2512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grpSp>
        <p:nvGrpSpPr>
          <p:cNvPr id="5" name="Grupa 4"/>
          <p:cNvGrpSpPr/>
          <p:nvPr/>
        </p:nvGrpSpPr>
        <p:grpSpPr>
          <a:xfrm>
            <a:off x="0" y="-77579"/>
            <a:ext cx="9144000" cy="1298222"/>
            <a:chOff x="0" y="-77579"/>
            <a:chExt cx="9144000" cy="1298222"/>
          </a:xfrm>
        </p:grpSpPr>
        <p:sp>
          <p:nvSpPr>
            <p:cNvPr id="6" name="Tytuł 1"/>
            <p:cNvSpPr txBox="1">
              <a:spLocks/>
            </p:cNvSpPr>
            <p:nvPr/>
          </p:nvSpPr>
          <p:spPr>
            <a:xfrm>
              <a:off x="0" y="-20538"/>
              <a:ext cx="9144000" cy="1184141"/>
            </a:xfrm>
            <a:prstGeom prst="rect">
              <a:avLst/>
            </a:prstGeom>
            <a:solidFill>
              <a:schemeClr val="accent1">
                <a:alpha val="56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l-PL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PUBLICZNA SZKOŁA PODSTAWOWA </a:t>
              </a:r>
            </a:p>
            <a:p>
              <a:r>
                <a:rPr lang="pl-PL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W JEDLNI-LETNISKU</a:t>
              </a:r>
              <a:endPara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endParaRPr>
            </a:p>
          </p:txBody>
        </p:sp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4769" y="-77579"/>
              <a:ext cx="1007324" cy="1298222"/>
            </a:xfrm>
            <a:prstGeom prst="rect">
              <a:avLst/>
            </a:prstGeom>
          </p:spPr>
        </p:pic>
        <p:pic>
          <p:nvPicPr>
            <p:cNvPr id="8" name="Obraz 7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15370" y1="25606" x2="83381" y2="22536"/>
                          <a14:foregroundMark x1="88377" y1="33360" x2="7493" y2="35784"/>
                          <a14:foregroundMark x1="11816" y1="21325" x2="62632" y2="12359"/>
                          <a14:foregroundMark x1="21806" y1="61632" x2="34774" y2="327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43" y="-35727"/>
              <a:ext cx="1020896" cy="1214517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Prostokąt 1"/>
          <p:cNvSpPr/>
          <p:nvPr/>
        </p:nvSpPr>
        <p:spPr>
          <a:xfrm>
            <a:off x="251520" y="1347614"/>
            <a:ext cx="568863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pl-PL" sz="1600" b="1" dirty="0" smtClean="0">
                <a:ea typeface="Times New Roman"/>
                <a:cs typeface="Times New Roman"/>
              </a:rPr>
              <a:t> zwiedzanie Muzeum Powstania Warszawskiego, uczestniczenie w lekcjach muzealnych, odwiedzanie Stowarzyszenia Pamięci Powstania Warszawskiego 1944, wędrówka szlakiem walk powstańczych po Starym Mieście oraz pochylenie głów nad mogiłami powstańców na Powązkach</a:t>
            </a:r>
            <a:r>
              <a:rPr lang="pl-PL" sz="1400" dirty="0" smtClean="0">
                <a:ea typeface="Times New Roman"/>
                <a:cs typeface="Times New Roman"/>
              </a:rPr>
              <a:t>,</a:t>
            </a:r>
            <a:endParaRPr lang="pl-PL" sz="1200" dirty="0">
              <a:ea typeface="Times New Roman"/>
              <a:cs typeface="Times New Roman"/>
            </a:endParaRPr>
          </a:p>
        </p:txBody>
      </p:sp>
      <p:pic>
        <p:nvPicPr>
          <p:cNvPr id="24584" name="Picture 8" descr="S7300367.JPG"/>
          <p:cNvPicPr>
            <a:picLocks noChangeAspect="1" noChangeArrowheads="1"/>
          </p:cNvPicPr>
          <p:nvPr/>
        </p:nvPicPr>
        <p:blipFill rotWithShape="1">
          <a:blip r:embed="rId2" cstate="print"/>
          <a:srcRect l="9274" t="14817" b="32001"/>
          <a:stretch/>
        </p:blipFill>
        <p:spPr bwMode="auto">
          <a:xfrm>
            <a:off x="3491880" y="2787774"/>
            <a:ext cx="5030327" cy="22117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4588" name="Picture 12" descr="S73003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787774"/>
            <a:ext cx="2972902" cy="22298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4582" name="Picture 6" descr="S7300362.JPG"/>
          <p:cNvPicPr>
            <a:picLocks noChangeAspect="1" noChangeArrowheads="1"/>
          </p:cNvPicPr>
          <p:nvPr/>
        </p:nvPicPr>
        <p:blipFill>
          <a:blip r:embed="rId4" cstate="print"/>
          <a:srcRect t="13883"/>
          <a:stretch>
            <a:fillRect/>
          </a:stretch>
        </p:blipFill>
        <p:spPr bwMode="auto">
          <a:xfrm>
            <a:off x="5912248" y="1347614"/>
            <a:ext cx="3009908" cy="19442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grpSp>
        <p:nvGrpSpPr>
          <p:cNvPr id="7" name="Grupa 6"/>
          <p:cNvGrpSpPr/>
          <p:nvPr/>
        </p:nvGrpSpPr>
        <p:grpSpPr>
          <a:xfrm>
            <a:off x="0" y="-77579"/>
            <a:ext cx="9144000" cy="1298222"/>
            <a:chOff x="0" y="-77579"/>
            <a:chExt cx="9144000" cy="1298222"/>
          </a:xfrm>
        </p:grpSpPr>
        <p:sp>
          <p:nvSpPr>
            <p:cNvPr id="8" name="Tytuł 1"/>
            <p:cNvSpPr txBox="1">
              <a:spLocks/>
            </p:cNvSpPr>
            <p:nvPr/>
          </p:nvSpPr>
          <p:spPr>
            <a:xfrm>
              <a:off x="0" y="-20538"/>
              <a:ext cx="9144000" cy="1184141"/>
            </a:xfrm>
            <a:prstGeom prst="rect">
              <a:avLst/>
            </a:prstGeom>
            <a:solidFill>
              <a:schemeClr val="accent1">
                <a:alpha val="56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l-PL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PUBLICZNA SZKOŁA PODSTAWOWA </a:t>
              </a:r>
            </a:p>
            <a:p>
              <a:r>
                <a:rPr lang="pl-PL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W JEDLNI-LETNISKU</a:t>
              </a:r>
              <a:endPara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endParaRPr>
            </a:p>
          </p:txBody>
        </p:sp>
        <p:pic>
          <p:nvPicPr>
            <p:cNvPr id="9" name="Obraz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4769" y="-77579"/>
              <a:ext cx="1007324" cy="1298222"/>
            </a:xfrm>
            <a:prstGeom prst="rect">
              <a:avLst/>
            </a:prstGeom>
          </p:spPr>
        </p:pic>
        <p:pic>
          <p:nvPicPr>
            <p:cNvPr id="10" name="Obraz 9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15370" y1="25606" x2="83381" y2="22536"/>
                          <a14:foregroundMark x1="88377" y1="33360" x2="7493" y2="35784"/>
                          <a14:foregroundMark x1="11816" y1="21325" x2="62632" y2="12359"/>
                          <a14:foregroundMark x1="21806" y1="61632" x2="34774" y2="327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43" y="-35727"/>
              <a:ext cx="1020896" cy="12145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82177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Prostokąt 1">
            <a:extLst>
              <a:ext uri="{FF2B5EF4-FFF2-40B4-BE49-F238E27FC236}">
                <a16:creationId xmlns="" xmlns:a16="http://schemas.microsoft.com/office/drawing/2014/main" id="{5CA2C361-ED9E-499E-BAF8-B59A5D758079}"/>
              </a:ext>
            </a:extLst>
          </p:cNvPr>
          <p:cNvSpPr/>
          <p:nvPr/>
        </p:nvSpPr>
        <p:spPr>
          <a:xfrm>
            <a:off x="827584" y="1419622"/>
            <a:ext cx="7344816" cy="3323987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750"/>
              </a:spcAft>
            </a:pPr>
            <a:r>
              <a:rPr lang="pl-PL" sz="2000" b="1" i="1" spc="8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Patriotyzm wyraża się w przywiązaniu do swej Ojczyzny, do ziemi rodzinnej, do obyczajów i  kultury narodowej, w szacunku dla ludzi, którzy ją tworzyli. Patriotyzm to troska o dobro swego kraju, stałe dążenie do pomnażania tego, co stworzyły poprzednie pokolenia, </a:t>
            </a:r>
            <a:r>
              <a:rPr lang="pl-PL" sz="2000" b="1" i="1" spc="8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pl-PL" sz="2000" dirty="0" smtClean="0"/>
              <a:t> </a:t>
            </a:r>
            <a:r>
              <a:rPr lang="pl-PL" sz="2000" b="1" i="1" spc="8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gotowość </a:t>
            </a:r>
            <a:r>
              <a:rPr lang="pl-PL" sz="2000" b="1" i="1" spc="8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służenia swej Ojczyźnie. Patriotyzmowi towarzyszyć musi poczucie godności narodowej, a jednocześnie szacunek </a:t>
            </a:r>
            <a:r>
              <a:rPr lang="pl-PL" sz="2000" b="1" i="1" spc="8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pl-PL" sz="2000" dirty="0" smtClean="0"/>
              <a:t> </a:t>
            </a:r>
            <a:r>
              <a:rPr lang="pl-PL" sz="2000" b="1" i="1" spc="8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przyjaźń </a:t>
            </a:r>
            <a:r>
              <a:rPr lang="pl-PL" sz="2000" b="1" i="1" spc="8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dla innych narodów.</a:t>
            </a:r>
            <a:endParaRPr lang="pl-PL" sz="2000" i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0" y="-77579"/>
            <a:ext cx="9144000" cy="1298222"/>
            <a:chOff x="0" y="-77579"/>
            <a:chExt cx="9144000" cy="1298222"/>
          </a:xfrm>
        </p:grpSpPr>
        <p:sp>
          <p:nvSpPr>
            <p:cNvPr id="6" name="Tytuł 1"/>
            <p:cNvSpPr txBox="1">
              <a:spLocks/>
            </p:cNvSpPr>
            <p:nvPr/>
          </p:nvSpPr>
          <p:spPr>
            <a:xfrm>
              <a:off x="0" y="-20538"/>
              <a:ext cx="9144000" cy="1184141"/>
            </a:xfrm>
            <a:prstGeom prst="rect">
              <a:avLst/>
            </a:prstGeom>
            <a:solidFill>
              <a:schemeClr val="accent1">
                <a:alpha val="56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l-PL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PUBLICZNA SZKOŁA PODSTAWOWA </a:t>
              </a:r>
            </a:p>
            <a:p>
              <a:r>
                <a:rPr lang="pl-PL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W JEDLNI-LETNISKU</a:t>
              </a:r>
              <a:endPara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endParaRPr>
            </a:p>
          </p:txBody>
        </p:sp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4769" y="-77579"/>
              <a:ext cx="1007324" cy="1298222"/>
            </a:xfrm>
            <a:prstGeom prst="rect">
              <a:avLst/>
            </a:prstGeom>
          </p:spPr>
        </p:pic>
        <p:pic>
          <p:nvPicPr>
            <p:cNvPr id="8" name="Obraz 7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5370" y1="25606" x2="83381" y2="22536"/>
                          <a14:foregroundMark x1="88377" y1="33360" x2="7493" y2="35784"/>
                          <a14:foregroundMark x1="11816" y1="21325" x2="62632" y2="12359"/>
                          <a14:foregroundMark x1="21806" y1="61632" x2="34774" y2="327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43" y="-35727"/>
              <a:ext cx="1020896" cy="12145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23645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Prostokąt 1"/>
          <p:cNvSpPr/>
          <p:nvPr/>
        </p:nvSpPr>
        <p:spPr>
          <a:xfrm>
            <a:off x="179512" y="1275606"/>
            <a:ext cx="5256584" cy="3618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pl-PL" sz="1600" b="1" dirty="0" smtClean="0">
                <a:ea typeface="Times New Roman"/>
              </a:rPr>
              <a:t> aktywny i z sukcesami udział całej społeczności gimnazjalnej w konkursach poetyckich poświęconych poezji przedstawicieli Pokolenia Kolumbów, w</a:t>
            </a:r>
            <a:r>
              <a:rPr lang="pl-PL" sz="1600" dirty="0" smtClean="0"/>
              <a:t> </a:t>
            </a:r>
            <a:r>
              <a:rPr lang="pl-PL" sz="1600" b="1" dirty="0" smtClean="0">
                <a:ea typeface="Times New Roman"/>
              </a:rPr>
              <a:t>konkursach interdyscyplinarnych, np. Międzyszkolny Konkurs pt.</a:t>
            </a:r>
            <a:r>
              <a:rPr lang="pl-PL" sz="1600" dirty="0" smtClean="0"/>
              <a:t> </a:t>
            </a:r>
            <a:r>
              <a:rPr lang="pl-PL" sz="1600" b="1" dirty="0" smtClean="0">
                <a:ea typeface="Times New Roman"/>
              </a:rPr>
              <a:t>„Powstanie Warszawskie w świadomości potomnych”, konkursach plastycznych, informatycznych, fotograficznych (prezentowanie przez uczniów swoich osiągnięć), w</a:t>
            </a:r>
            <a:r>
              <a:rPr lang="pl-PL" sz="1600" dirty="0" smtClean="0"/>
              <a:t> </a:t>
            </a:r>
            <a:r>
              <a:rPr lang="pl-PL" sz="1600" b="1" dirty="0" smtClean="0"/>
              <a:t>k</a:t>
            </a:r>
            <a:r>
              <a:rPr lang="pl-PL" sz="1600" b="1" dirty="0" smtClean="0">
                <a:ea typeface="Times New Roman"/>
              </a:rPr>
              <a:t>onkursie „Losy </a:t>
            </a:r>
            <a:r>
              <a:rPr lang="pl-PL" sz="1600" b="1" dirty="0">
                <a:ea typeface="Times New Roman"/>
              </a:rPr>
              <a:t>ż</a:t>
            </a:r>
            <a:r>
              <a:rPr lang="pl-PL" sz="1600" b="1" dirty="0" smtClean="0">
                <a:ea typeface="Times New Roman"/>
              </a:rPr>
              <a:t>ołnierza i </a:t>
            </a:r>
            <a:r>
              <a:rPr lang="pl-PL" sz="1600" b="1" dirty="0">
                <a:ea typeface="Times New Roman"/>
              </a:rPr>
              <a:t>d</a:t>
            </a:r>
            <a:r>
              <a:rPr lang="pl-PL" sz="1600" b="1" dirty="0" smtClean="0">
                <a:ea typeface="Times New Roman"/>
              </a:rPr>
              <a:t>zieje </a:t>
            </a:r>
            <a:r>
              <a:rPr lang="pl-PL" sz="1600" b="1" dirty="0">
                <a:ea typeface="Times New Roman"/>
              </a:rPr>
              <a:t>o</a:t>
            </a:r>
            <a:r>
              <a:rPr lang="pl-PL" sz="1600" b="1" dirty="0" smtClean="0">
                <a:ea typeface="Times New Roman"/>
              </a:rPr>
              <a:t>ręża </a:t>
            </a:r>
            <a:r>
              <a:rPr lang="pl-PL" sz="1600" b="1" dirty="0">
                <a:ea typeface="Times New Roman"/>
              </a:rPr>
              <a:t>p</a:t>
            </a:r>
            <a:r>
              <a:rPr lang="pl-PL" sz="1600" b="1" dirty="0" smtClean="0">
                <a:ea typeface="Times New Roman"/>
              </a:rPr>
              <a:t>olskiego”,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pl-PL" sz="1600" b="1" dirty="0" smtClean="0">
                <a:ea typeface="Times New Roman"/>
                <a:cs typeface="Times New Roman"/>
              </a:rPr>
              <a:t> rozmowy z przedstawicielami organizacji i stowarzyszeń o</a:t>
            </a:r>
            <a:r>
              <a:rPr lang="pl-PL" sz="1600" dirty="0" smtClean="0"/>
              <a:t> </a:t>
            </a:r>
            <a:r>
              <a:rPr lang="pl-PL" sz="1600" b="1" dirty="0" smtClean="0">
                <a:ea typeface="Times New Roman"/>
                <a:cs typeface="Times New Roman"/>
              </a:rPr>
              <a:t>charakterze patriotycznym, np. Stowarzyszenie Pamięci Powstania Warszawskiego 1944, wizyty w siedzibie, zwiedzanie, dyskusje,</a:t>
            </a:r>
            <a:endParaRPr lang="pl-PL" sz="1400" b="1" dirty="0">
              <a:ea typeface="Times New Roman"/>
              <a:cs typeface="Times New Roman"/>
            </a:endParaRPr>
          </a:p>
        </p:txBody>
      </p:sp>
      <p:pic>
        <p:nvPicPr>
          <p:cNvPr id="23554" name="Picture 2" descr="DSC_0315.JPG"/>
          <p:cNvPicPr>
            <a:picLocks noChangeAspect="1" noChangeArrowheads="1"/>
          </p:cNvPicPr>
          <p:nvPr/>
        </p:nvPicPr>
        <p:blipFill>
          <a:blip r:embed="rId2" cstate="print"/>
          <a:srcRect r="7875" b="23780"/>
          <a:stretch>
            <a:fillRect/>
          </a:stretch>
        </p:blipFill>
        <p:spPr bwMode="auto">
          <a:xfrm>
            <a:off x="5580112" y="3075806"/>
            <a:ext cx="3240360" cy="17805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3556" name="Picture 4" descr="IMG_3962.JPG"/>
          <p:cNvPicPr>
            <a:picLocks noChangeAspect="1" noChangeArrowheads="1"/>
          </p:cNvPicPr>
          <p:nvPr/>
        </p:nvPicPr>
        <p:blipFill>
          <a:blip r:embed="rId3" cstate="print"/>
          <a:srcRect t="8861" b="20253"/>
          <a:stretch>
            <a:fillRect/>
          </a:stretch>
        </p:blipFill>
        <p:spPr bwMode="auto">
          <a:xfrm>
            <a:off x="5580112" y="1275606"/>
            <a:ext cx="3256626" cy="17281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grpSp>
        <p:nvGrpSpPr>
          <p:cNvPr id="5" name="Grupa 4"/>
          <p:cNvGrpSpPr/>
          <p:nvPr/>
        </p:nvGrpSpPr>
        <p:grpSpPr>
          <a:xfrm>
            <a:off x="0" y="-77579"/>
            <a:ext cx="9144000" cy="1298222"/>
            <a:chOff x="0" y="-77579"/>
            <a:chExt cx="9144000" cy="1298222"/>
          </a:xfrm>
        </p:grpSpPr>
        <p:sp>
          <p:nvSpPr>
            <p:cNvPr id="6" name="Tytuł 1"/>
            <p:cNvSpPr txBox="1">
              <a:spLocks/>
            </p:cNvSpPr>
            <p:nvPr/>
          </p:nvSpPr>
          <p:spPr>
            <a:xfrm>
              <a:off x="0" y="-20538"/>
              <a:ext cx="9144000" cy="1184141"/>
            </a:xfrm>
            <a:prstGeom prst="rect">
              <a:avLst/>
            </a:prstGeom>
            <a:solidFill>
              <a:schemeClr val="accent1">
                <a:alpha val="56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l-PL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PUBLICZNA SZKOŁA PODSTAWOWA </a:t>
              </a:r>
            </a:p>
            <a:p>
              <a:r>
                <a:rPr lang="pl-PL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W JEDLNI-LETNISKU</a:t>
              </a:r>
              <a:endPara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endParaRPr>
            </a:p>
          </p:txBody>
        </p:sp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4769" y="-77579"/>
              <a:ext cx="1007324" cy="1298222"/>
            </a:xfrm>
            <a:prstGeom prst="rect">
              <a:avLst/>
            </a:prstGeom>
          </p:spPr>
        </p:pic>
        <p:pic>
          <p:nvPicPr>
            <p:cNvPr id="8" name="Obraz 7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15370" y1="25606" x2="83381" y2="22536"/>
                          <a14:foregroundMark x1="88377" y1="33360" x2="7493" y2="35784"/>
                          <a14:foregroundMark x1="11816" y1="21325" x2="62632" y2="12359"/>
                          <a14:foregroundMark x1="21806" y1="61632" x2="34774" y2="327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43" y="-35727"/>
              <a:ext cx="1020896" cy="1214517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Prostokąt 1"/>
          <p:cNvSpPr/>
          <p:nvPr/>
        </p:nvSpPr>
        <p:spPr>
          <a:xfrm>
            <a:off x="5220072" y="1347614"/>
            <a:ext cx="3744416" cy="36004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pl-PL" sz="1550" b="1" dirty="0" smtClean="0">
                <a:ea typeface="Times New Roman"/>
                <a:cs typeface="Times New Roman"/>
              </a:rPr>
              <a:t> występy uczniów poza murami szkoły propagujące patrona w środowisku lokalnym i poza nim, np. w Resursie Obywatelskiej, w Urzędzie Gminy w</a:t>
            </a:r>
            <a:r>
              <a:rPr lang="pl-PL" sz="1550" dirty="0" smtClean="0"/>
              <a:t> </a:t>
            </a:r>
            <a:r>
              <a:rPr lang="pl-PL" sz="1550" b="1" dirty="0" smtClean="0">
                <a:ea typeface="Times New Roman"/>
                <a:cs typeface="Times New Roman"/>
              </a:rPr>
              <a:t>Jedlni-Letnisku, Urzędzie Miasta, Domu Kombatanta, na cmentarzu na</a:t>
            </a:r>
            <a:r>
              <a:rPr lang="pl-PL" sz="1600" dirty="0"/>
              <a:t> </a:t>
            </a:r>
            <a:r>
              <a:rPr lang="pl-PL" sz="1550" b="1" dirty="0" smtClean="0">
                <a:ea typeface="Times New Roman"/>
                <a:cs typeface="Times New Roman"/>
              </a:rPr>
              <a:t>ul.</a:t>
            </a:r>
            <a:r>
              <a:rPr lang="pl-PL" sz="1550" dirty="0" smtClean="0"/>
              <a:t> </a:t>
            </a:r>
            <a:r>
              <a:rPr lang="pl-PL" sz="1550" b="1" dirty="0" smtClean="0">
                <a:ea typeface="Times New Roman"/>
                <a:cs typeface="Times New Roman"/>
              </a:rPr>
              <a:t>Limanowskiego, w Szkole Podstawowej nr 13, Uniwersytecie Trzeciego Wieku, Domu Kultury „Borki”, w</a:t>
            </a:r>
            <a:r>
              <a:rPr lang="pl-PL" sz="1600" dirty="0"/>
              <a:t> </a:t>
            </a:r>
            <a:r>
              <a:rPr lang="pl-PL" sz="1550" b="1" dirty="0" smtClean="0">
                <a:ea typeface="Times New Roman"/>
                <a:cs typeface="Times New Roman"/>
              </a:rPr>
              <a:t>Teatrze Powszechnym w Radomiu, w</a:t>
            </a:r>
            <a:r>
              <a:rPr lang="pl-PL" sz="1550" dirty="0" smtClean="0"/>
              <a:t>   </a:t>
            </a:r>
            <a:r>
              <a:rPr lang="pl-PL" sz="1550" b="1" dirty="0" smtClean="0">
                <a:ea typeface="Times New Roman"/>
                <a:cs typeface="Times New Roman"/>
              </a:rPr>
              <a:t>Kościele Garnizonowym w Radomiu, w</a:t>
            </a:r>
            <a:r>
              <a:rPr lang="pl-PL" sz="1550" dirty="0" smtClean="0"/>
              <a:t>   </a:t>
            </a:r>
            <a:r>
              <a:rPr lang="pl-PL" sz="1550" b="1" dirty="0" smtClean="0">
                <a:ea typeface="Times New Roman"/>
                <a:cs typeface="Times New Roman"/>
              </a:rPr>
              <a:t>Kościele w</a:t>
            </a:r>
            <a:r>
              <a:rPr lang="pl-PL" sz="1600" dirty="0" smtClean="0"/>
              <a:t> </a:t>
            </a:r>
            <a:r>
              <a:rPr lang="pl-PL" sz="1550" b="1" dirty="0" smtClean="0">
                <a:ea typeface="Times New Roman"/>
                <a:cs typeface="Times New Roman"/>
              </a:rPr>
              <a:t>Jedlni- Letnisku, w Ośrodku Kultury w</a:t>
            </a:r>
            <a:r>
              <a:rPr lang="pl-PL" sz="1600" dirty="0" smtClean="0"/>
              <a:t> </a:t>
            </a:r>
            <a:r>
              <a:rPr lang="pl-PL" sz="1550" b="1" dirty="0" smtClean="0">
                <a:ea typeface="Times New Roman"/>
                <a:cs typeface="Times New Roman"/>
              </a:rPr>
              <a:t>Jedlni „Przystań”,</a:t>
            </a:r>
            <a:endParaRPr lang="pl-PL" sz="1550" b="1" dirty="0">
              <a:ea typeface="Times New Roman"/>
              <a:cs typeface="Times New Roman"/>
            </a:endParaRPr>
          </a:p>
        </p:txBody>
      </p:sp>
      <p:pic>
        <p:nvPicPr>
          <p:cNvPr id="3" name="Picture 6" descr="IMG_39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9622"/>
            <a:ext cx="4608512" cy="3528392"/>
          </a:xfrm>
          <a:prstGeom prst="rect">
            <a:avLst/>
          </a:prstGeom>
          <a:noFill/>
        </p:spPr>
      </p:pic>
      <p:grpSp>
        <p:nvGrpSpPr>
          <p:cNvPr id="4" name="Grupa 3"/>
          <p:cNvGrpSpPr/>
          <p:nvPr/>
        </p:nvGrpSpPr>
        <p:grpSpPr>
          <a:xfrm>
            <a:off x="0" y="-77579"/>
            <a:ext cx="9144000" cy="1298222"/>
            <a:chOff x="0" y="-77579"/>
            <a:chExt cx="9144000" cy="1298222"/>
          </a:xfrm>
        </p:grpSpPr>
        <p:sp>
          <p:nvSpPr>
            <p:cNvPr id="5" name="Tytuł 1"/>
            <p:cNvSpPr txBox="1">
              <a:spLocks/>
            </p:cNvSpPr>
            <p:nvPr/>
          </p:nvSpPr>
          <p:spPr>
            <a:xfrm>
              <a:off x="0" y="-20538"/>
              <a:ext cx="9144000" cy="1184141"/>
            </a:xfrm>
            <a:prstGeom prst="rect">
              <a:avLst/>
            </a:prstGeom>
            <a:solidFill>
              <a:schemeClr val="accent1">
                <a:alpha val="56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l-PL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PUBLICZNA SZKOŁA PODSTAWOWA </a:t>
              </a:r>
            </a:p>
            <a:p>
              <a:r>
                <a:rPr lang="pl-PL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W JEDLNI-LETNISKU</a:t>
              </a:r>
              <a:endPara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endParaRPr>
            </a:p>
          </p:txBody>
        </p:sp>
        <p:pic>
          <p:nvPicPr>
            <p:cNvPr id="6" name="Obraz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4769" y="-77579"/>
              <a:ext cx="1007324" cy="1298222"/>
            </a:xfrm>
            <a:prstGeom prst="rect">
              <a:avLst/>
            </a:prstGeom>
          </p:spPr>
        </p:pic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15370" y1="25606" x2="83381" y2="22536"/>
                          <a14:foregroundMark x1="88377" y1="33360" x2="7493" y2="35784"/>
                          <a14:foregroundMark x1="11816" y1="21325" x2="62632" y2="12359"/>
                          <a14:foregroundMark x1="21806" y1="61632" x2="34774" y2="327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43" y="-35727"/>
              <a:ext cx="1020896" cy="1214517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Prostokąt 1"/>
          <p:cNvSpPr/>
          <p:nvPr/>
        </p:nvSpPr>
        <p:spPr>
          <a:xfrm>
            <a:off x="3995936" y="1347614"/>
            <a:ext cx="4968552" cy="352839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pl-PL" sz="1850" b="1" dirty="0" smtClean="0">
                <a:ea typeface="Times New Roman"/>
                <a:cs typeface="Times New Roman"/>
              </a:rPr>
              <a:t> liczne sukcesy gimnazjalistów w Ogólnopolskim Konkursie „Arsenał Pamięci”, nawiązanie współpracy z harcmistrzem ZHP p. Krzysztofem Jakubcem i p. Barbarą Wachowicz (wspomnienie autorki o Gimnazjum Pokolenia Kolumbów w</a:t>
            </a:r>
            <a:r>
              <a:rPr lang="pl-PL" sz="2000" dirty="0" smtClean="0"/>
              <a:t> </a:t>
            </a:r>
            <a:r>
              <a:rPr lang="pl-PL" sz="1850" b="1" dirty="0" smtClean="0">
                <a:ea typeface="Times New Roman"/>
                <a:cs typeface="Times New Roman"/>
              </a:rPr>
              <a:t>jednej ze swoich książek), w Wojewódzkim Konkursie „Polska głosem chrześcijańskiej Europy” (eliminacje z wiedzy historycznej- </a:t>
            </a:r>
            <a:r>
              <a:rPr lang="pl-PL" sz="1850" b="1" dirty="0" err="1" smtClean="0">
                <a:ea typeface="Times New Roman"/>
                <a:cs typeface="Times New Roman"/>
              </a:rPr>
              <a:t>I,II,III</a:t>
            </a:r>
            <a:r>
              <a:rPr lang="pl-PL" sz="1850" b="1" dirty="0" smtClean="0">
                <a:ea typeface="Times New Roman"/>
                <a:cs typeface="Times New Roman"/>
              </a:rPr>
              <a:t> miejsce, opracowanie przedstawienia z dziejów kraju, występ),</a:t>
            </a:r>
            <a:endParaRPr lang="pl-PL" sz="1850" b="1" dirty="0">
              <a:ea typeface="Times New Roman"/>
              <a:cs typeface="Times New Roman"/>
            </a:endParaRPr>
          </a:p>
        </p:txBody>
      </p:sp>
      <p:grpSp>
        <p:nvGrpSpPr>
          <p:cNvPr id="4" name="Grupa 3"/>
          <p:cNvGrpSpPr/>
          <p:nvPr/>
        </p:nvGrpSpPr>
        <p:grpSpPr>
          <a:xfrm>
            <a:off x="0" y="-77579"/>
            <a:ext cx="9144000" cy="1298222"/>
            <a:chOff x="0" y="-77579"/>
            <a:chExt cx="9144000" cy="1298222"/>
          </a:xfrm>
        </p:grpSpPr>
        <p:sp>
          <p:nvSpPr>
            <p:cNvPr id="5" name="Tytuł 1"/>
            <p:cNvSpPr txBox="1">
              <a:spLocks/>
            </p:cNvSpPr>
            <p:nvPr/>
          </p:nvSpPr>
          <p:spPr>
            <a:xfrm>
              <a:off x="0" y="-20538"/>
              <a:ext cx="9144000" cy="1184141"/>
            </a:xfrm>
            <a:prstGeom prst="rect">
              <a:avLst/>
            </a:prstGeom>
            <a:solidFill>
              <a:schemeClr val="accent1">
                <a:alpha val="56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l-PL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PUBLICZNA SZKOŁA PODSTAWOWA </a:t>
              </a:r>
            </a:p>
            <a:p>
              <a:r>
                <a:rPr lang="pl-PL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W JEDLNI-LETNISKU</a:t>
              </a:r>
              <a:endPara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endParaRPr>
            </a:p>
          </p:txBody>
        </p:sp>
        <p:pic>
          <p:nvPicPr>
            <p:cNvPr id="6" name="Obraz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4769" y="-77579"/>
              <a:ext cx="1007324" cy="1298222"/>
            </a:xfrm>
            <a:prstGeom prst="rect">
              <a:avLst/>
            </a:prstGeom>
          </p:spPr>
        </p:pic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5370" y1="25606" x2="83381" y2="22536"/>
                          <a14:foregroundMark x1="88377" y1="33360" x2="7493" y2="35784"/>
                          <a14:foregroundMark x1="11816" y1="21325" x2="62632" y2="12359"/>
                          <a14:foregroundMark x1="21806" y1="61632" x2="34774" y2="327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43" y="-35727"/>
              <a:ext cx="1020896" cy="1214517"/>
            </a:xfrm>
            <a:prstGeom prst="rect">
              <a:avLst/>
            </a:prstGeom>
          </p:spPr>
        </p:pic>
      </p:grpSp>
      <p:pic>
        <p:nvPicPr>
          <p:cNvPr id="9218" name="Picture 2" descr="CIMG0129.JPG"/>
          <p:cNvPicPr>
            <a:picLocks noChangeAspect="1" noChangeArrowheads="1"/>
          </p:cNvPicPr>
          <p:nvPr/>
        </p:nvPicPr>
        <p:blipFill>
          <a:blip r:embed="rId5" cstate="print"/>
          <a:srcRect l="5670" r="8788"/>
          <a:stretch>
            <a:fillRect/>
          </a:stretch>
        </p:blipFill>
        <p:spPr bwMode="auto">
          <a:xfrm>
            <a:off x="107504" y="1491630"/>
            <a:ext cx="3816424" cy="334609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Prostokąt 1"/>
          <p:cNvSpPr/>
          <p:nvPr/>
        </p:nvSpPr>
        <p:spPr>
          <a:xfrm>
            <a:off x="3707904" y="1563638"/>
            <a:ext cx="5040560" cy="3089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pl-PL" sz="1950" b="1" dirty="0" smtClean="0">
                <a:ea typeface="Times New Roman"/>
                <a:cs typeface="Times New Roman"/>
              </a:rPr>
              <a:t> udział uczniów w biegu przełajowym im.</a:t>
            </a:r>
            <a:r>
              <a:rPr lang="pl-PL" sz="2000" dirty="0" smtClean="0"/>
              <a:t> </a:t>
            </a:r>
            <a:r>
              <a:rPr lang="pl-PL" sz="1950" b="1" dirty="0" smtClean="0">
                <a:ea typeface="Times New Roman"/>
                <a:cs typeface="Times New Roman"/>
              </a:rPr>
              <a:t>Pokolenia Kolumbów połączonym z quizem wiedzy o patronie,</a:t>
            </a:r>
            <a:endParaRPr lang="pl-PL" sz="1950" b="1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pl-PL" sz="1950" b="1" dirty="0" smtClean="0">
                <a:ea typeface="Times New Roman"/>
                <a:cs typeface="Times New Roman"/>
              </a:rPr>
              <a:t> przygotowanie wystroju korytarzy poświęconemu patronowi,</a:t>
            </a:r>
            <a:endParaRPr lang="pl-PL" sz="1950" b="1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pl-PL" sz="1950" b="1" dirty="0" smtClean="0">
                <a:ea typeface="Times New Roman"/>
                <a:cs typeface="Times New Roman"/>
              </a:rPr>
              <a:t> korespondencja przedstawicieli młodzieży z</a:t>
            </a:r>
            <a:r>
              <a:rPr lang="pl-PL" sz="2000" dirty="0" smtClean="0"/>
              <a:t> </a:t>
            </a:r>
            <a:r>
              <a:rPr lang="pl-PL" sz="1950" b="1" dirty="0" smtClean="0">
                <a:ea typeface="Times New Roman"/>
                <a:cs typeface="Times New Roman"/>
              </a:rPr>
              <a:t>p.</a:t>
            </a:r>
            <a:r>
              <a:rPr lang="pl-PL" sz="2000" dirty="0" smtClean="0"/>
              <a:t> </a:t>
            </a:r>
            <a:r>
              <a:rPr lang="pl-PL" sz="1950" b="1" dirty="0" smtClean="0">
                <a:ea typeface="Times New Roman"/>
                <a:cs typeface="Times New Roman"/>
              </a:rPr>
              <a:t>Barbarą Wachowicz, dawniej z p. Aliną Janowską i p. Romanem Bratnym,</a:t>
            </a:r>
            <a:endParaRPr lang="pl-PL" sz="1950" b="1" dirty="0">
              <a:ea typeface="Times New Roman"/>
              <a:cs typeface="Times New Roman"/>
            </a:endParaRPr>
          </a:p>
        </p:txBody>
      </p:sp>
      <p:pic>
        <p:nvPicPr>
          <p:cNvPr id="20482" name="Picture 2" descr="DSC_0516.JPG"/>
          <p:cNvPicPr>
            <a:picLocks noChangeAspect="1" noChangeArrowheads="1"/>
          </p:cNvPicPr>
          <p:nvPr/>
        </p:nvPicPr>
        <p:blipFill>
          <a:blip r:embed="rId2" cstate="print"/>
          <a:srcRect t="3397" b="8293"/>
          <a:stretch>
            <a:fillRect/>
          </a:stretch>
        </p:blipFill>
        <p:spPr bwMode="auto">
          <a:xfrm>
            <a:off x="179512" y="3075806"/>
            <a:ext cx="3168352" cy="18722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484" name="Picture 4" descr="DSC_0497.JPG"/>
          <p:cNvPicPr>
            <a:picLocks noChangeAspect="1" noChangeArrowheads="1"/>
          </p:cNvPicPr>
          <p:nvPr/>
        </p:nvPicPr>
        <p:blipFill>
          <a:blip r:embed="rId3" cstate="print"/>
          <a:srcRect t="10266" b="7606"/>
          <a:stretch>
            <a:fillRect/>
          </a:stretch>
        </p:blipFill>
        <p:spPr bwMode="auto">
          <a:xfrm>
            <a:off x="179512" y="1275606"/>
            <a:ext cx="3168352" cy="17281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grpSp>
        <p:nvGrpSpPr>
          <p:cNvPr id="7" name="Grupa 6"/>
          <p:cNvGrpSpPr/>
          <p:nvPr/>
        </p:nvGrpSpPr>
        <p:grpSpPr>
          <a:xfrm>
            <a:off x="0" y="-77579"/>
            <a:ext cx="9144000" cy="1298222"/>
            <a:chOff x="0" y="-77579"/>
            <a:chExt cx="9144000" cy="1298222"/>
          </a:xfrm>
        </p:grpSpPr>
        <p:sp>
          <p:nvSpPr>
            <p:cNvPr id="8" name="Tytuł 1"/>
            <p:cNvSpPr txBox="1">
              <a:spLocks/>
            </p:cNvSpPr>
            <p:nvPr/>
          </p:nvSpPr>
          <p:spPr>
            <a:xfrm>
              <a:off x="0" y="-20538"/>
              <a:ext cx="9144000" cy="1184141"/>
            </a:xfrm>
            <a:prstGeom prst="rect">
              <a:avLst/>
            </a:prstGeom>
            <a:solidFill>
              <a:schemeClr val="accent1">
                <a:alpha val="56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l-PL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PUBLICZNA SZKOŁA PODSTAWOWA </a:t>
              </a:r>
            </a:p>
            <a:p>
              <a:r>
                <a:rPr lang="pl-PL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W JEDLNI-LETNISKU</a:t>
              </a:r>
              <a:endPara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endParaRPr>
            </a:p>
          </p:txBody>
        </p:sp>
        <p:pic>
          <p:nvPicPr>
            <p:cNvPr id="9" name="Obraz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4769" y="-77579"/>
              <a:ext cx="1007324" cy="1298222"/>
            </a:xfrm>
            <a:prstGeom prst="rect">
              <a:avLst/>
            </a:prstGeom>
          </p:spPr>
        </p:pic>
        <p:pic>
          <p:nvPicPr>
            <p:cNvPr id="10" name="Obraz 9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15370" y1="25606" x2="83381" y2="22536"/>
                          <a14:foregroundMark x1="88377" y1="33360" x2="7493" y2="35784"/>
                          <a14:foregroundMark x1="11816" y1="21325" x2="62632" y2="12359"/>
                          <a14:foregroundMark x1="21806" y1="61632" x2="34774" y2="327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43" y="-35727"/>
              <a:ext cx="1020896" cy="1214517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Prostokąt 1"/>
          <p:cNvSpPr/>
          <p:nvPr/>
        </p:nvSpPr>
        <p:spPr>
          <a:xfrm>
            <a:off x="179512" y="1347615"/>
            <a:ext cx="403244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buFont typeface="Arial" pitchFamily="34" charset="0"/>
              <a:buChar char="•"/>
              <a:tabLst>
                <a:tab pos="457200" algn="l"/>
              </a:tabLst>
            </a:pPr>
            <a:r>
              <a:rPr lang="pl-PL" sz="2000" b="1" dirty="0" smtClean="0">
                <a:ea typeface="Times New Roman"/>
                <a:cs typeface="Times New Roman"/>
              </a:rPr>
              <a:t> wykonanie przez dzieci biuletynu o</a:t>
            </a:r>
            <a:r>
              <a:rPr lang="pl-PL" sz="2000" dirty="0" smtClean="0"/>
              <a:t> </a:t>
            </a:r>
            <a:r>
              <a:rPr lang="pl-PL" sz="2000" b="1" dirty="0" smtClean="0">
                <a:ea typeface="Times New Roman"/>
                <a:cs typeface="Times New Roman"/>
              </a:rPr>
              <a:t>patronie,</a:t>
            </a:r>
            <a:endParaRPr lang="pl-PL" b="1" dirty="0"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  <a:buFont typeface="Arial" pitchFamily="34" charset="0"/>
              <a:buChar char="•"/>
              <a:tabLst>
                <a:tab pos="457200" algn="l"/>
              </a:tabLst>
            </a:pPr>
            <a:r>
              <a:rPr lang="pl-PL" sz="2000" b="1" dirty="0" smtClean="0">
                <a:ea typeface="Times New Roman"/>
                <a:cs typeface="Times New Roman"/>
              </a:rPr>
              <a:t> przygotowanie i wystawienie we</a:t>
            </a:r>
            <a:r>
              <a:rPr lang="pl-PL" sz="2000" dirty="0" smtClean="0"/>
              <a:t> </a:t>
            </a:r>
            <a:r>
              <a:rPr lang="pl-PL" sz="2000" b="1" dirty="0" smtClean="0">
                <a:ea typeface="Times New Roman"/>
                <a:cs typeface="Times New Roman"/>
              </a:rPr>
              <a:t>wrześniu 2017 roku  przedstawienia dla lokalnej społeczności poświęconego Ince.</a:t>
            </a:r>
            <a:endParaRPr lang="pl-PL" b="1" dirty="0">
              <a:ea typeface="Times New Roman"/>
              <a:cs typeface="Times New Roman"/>
            </a:endParaRPr>
          </a:p>
        </p:txBody>
      </p:sp>
      <p:pic>
        <p:nvPicPr>
          <p:cNvPr id="20486" name="Picture 6" descr="IMG_0020.JPG"/>
          <p:cNvPicPr>
            <a:picLocks noChangeAspect="1" noChangeArrowheads="1"/>
          </p:cNvPicPr>
          <p:nvPr/>
        </p:nvPicPr>
        <p:blipFill>
          <a:blip r:embed="rId2" cstate="print"/>
          <a:srcRect t="15687"/>
          <a:stretch>
            <a:fillRect/>
          </a:stretch>
        </p:blipFill>
        <p:spPr bwMode="auto">
          <a:xfrm>
            <a:off x="971600" y="3507854"/>
            <a:ext cx="2448317" cy="15480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488" name="Picture 8" descr="IMG_00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419622"/>
            <a:ext cx="4512851" cy="33843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grpSp>
        <p:nvGrpSpPr>
          <p:cNvPr id="3" name="Grupa 6"/>
          <p:cNvGrpSpPr/>
          <p:nvPr/>
        </p:nvGrpSpPr>
        <p:grpSpPr>
          <a:xfrm>
            <a:off x="0" y="-77579"/>
            <a:ext cx="9144000" cy="1298222"/>
            <a:chOff x="0" y="-77579"/>
            <a:chExt cx="9144000" cy="1298222"/>
          </a:xfrm>
        </p:grpSpPr>
        <p:sp>
          <p:nvSpPr>
            <p:cNvPr id="8" name="Tytuł 1"/>
            <p:cNvSpPr txBox="1">
              <a:spLocks/>
            </p:cNvSpPr>
            <p:nvPr/>
          </p:nvSpPr>
          <p:spPr>
            <a:xfrm>
              <a:off x="0" y="-20538"/>
              <a:ext cx="9144000" cy="1184141"/>
            </a:xfrm>
            <a:prstGeom prst="rect">
              <a:avLst/>
            </a:prstGeom>
            <a:solidFill>
              <a:schemeClr val="accent1">
                <a:alpha val="56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l-PL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PUBLICZNA SZKOŁA PODSTAWOWA </a:t>
              </a:r>
            </a:p>
            <a:p>
              <a:r>
                <a:rPr lang="pl-PL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W JEDLNI-LETNISKU</a:t>
              </a:r>
              <a:endPara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endParaRPr>
            </a:p>
          </p:txBody>
        </p:sp>
        <p:pic>
          <p:nvPicPr>
            <p:cNvPr id="9" name="Obraz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4769" y="-77579"/>
              <a:ext cx="1007324" cy="1298222"/>
            </a:xfrm>
            <a:prstGeom prst="rect">
              <a:avLst/>
            </a:prstGeom>
          </p:spPr>
        </p:pic>
        <p:pic>
          <p:nvPicPr>
            <p:cNvPr id="10" name="Obraz 9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15370" y1="25606" x2="83381" y2="22536"/>
                          <a14:foregroundMark x1="88377" y1="33360" x2="7493" y2="35784"/>
                          <a14:foregroundMark x1="11816" y1="21325" x2="62632" y2="12359"/>
                          <a14:foregroundMark x1="21806" y1="61632" x2="34774" y2="327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43" y="-35727"/>
              <a:ext cx="1020896" cy="1214517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P10005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3037012"/>
            <a:ext cx="2664296" cy="19980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 useBgFill="1">
        <p:nvSpPr>
          <p:cNvPr id="2" name="Prostokąt 1"/>
          <p:cNvSpPr/>
          <p:nvPr/>
        </p:nvSpPr>
        <p:spPr>
          <a:xfrm>
            <a:off x="5004048" y="1491630"/>
            <a:ext cx="3960440" cy="3215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l-PL" sz="1200" b="1" dirty="0" smtClean="0">
                <a:ea typeface="Times New Roman"/>
              </a:rPr>
              <a:t> </a:t>
            </a:r>
            <a:r>
              <a:rPr lang="pl-PL" b="1" dirty="0" smtClean="0">
                <a:ea typeface="Times New Roman"/>
              </a:rPr>
              <a:t>Funkcje wymienionych  działań: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pl-PL" b="1" dirty="0" smtClean="0">
                <a:ea typeface="Times New Roman"/>
              </a:rPr>
              <a:t> brali w nich udział wszyscy uczniowie gimnazjum (każdy znalazł w nich zadanie, akcję, którą lubi, np.</a:t>
            </a:r>
            <a:r>
              <a:rPr lang="pl-PL" dirty="0" smtClean="0"/>
              <a:t> </a:t>
            </a:r>
            <a:r>
              <a:rPr lang="pl-PL" b="1" dirty="0" smtClean="0">
                <a:ea typeface="Times New Roman"/>
              </a:rPr>
              <a:t>w</a:t>
            </a:r>
            <a:r>
              <a:rPr lang="pl-PL" dirty="0" smtClean="0"/>
              <a:t> </a:t>
            </a:r>
            <a:r>
              <a:rPr lang="pl-PL" b="1" dirty="0" smtClean="0">
                <a:ea typeface="Times New Roman"/>
              </a:rPr>
              <a:t>zakresie artystycznym, naukowym, sportowym, społecznym…),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pl-PL" b="1" dirty="0" smtClean="0">
                <a:ea typeface="Times New Roman"/>
              </a:rPr>
              <a:t> wpłynęło to na ich integrację, pozyskanie tożsamości narodowej, identyfikowanie się ze swoją szkołą.</a:t>
            </a:r>
            <a:endParaRPr lang="pl-PL" sz="2800" dirty="0"/>
          </a:p>
        </p:txBody>
      </p:sp>
      <p:pic>
        <p:nvPicPr>
          <p:cNvPr id="19458" name="Picture 2" descr="IMGP77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347614"/>
            <a:ext cx="2880320" cy="216044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grpSp>
        <p:nvGrpSpPr>
          <p:cNvPr id="6" name="Grupa 5"/>
          <p:cNvGrpSpPr/>
          <p:nvPr/>
        </p:nvGrpSpPr>
        <p:grpSpPr>
          <a:xfrm>
            <a:off x="0" y="-77579"/>
            <a:ext cx="9144000" cy="1298222"/>
            <a:chOff x="0" y="-77579"/>
            <a:chExt cx="9144000" cy="1298222"/>
          </a:xfrm>
        </p:grpSpPr>
        <p:sp>
          <p:nvSpPr>
            <p:cNvPr id="7" name="Tytuł 1"/>
            <p:cNvSpPr txBox="1">
              <a:spLocks/>
            </p:cNvSpPr>
            <p:nvPr/>
          </p:nvSpPr>
          <p:spPr>
            <a:xfrm>
              <a:off x="0" y="-20538"/>
              <a:ext cx="9144000" cy="1184141"/>
            </a:xfrm>
            <a:prstGeom prst="rect">
              <a:avLst/>
            </a:prstGeom>
            <a:solidFill>
              <a:schemeClr val="accent1">
                <a:alpha val="56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l-PL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PUBLICZNA SZKOŁA PODSTAWOWA </a:t>
              </a:r>
            </a:p>
            <a:p>
              <a:r>
                <a:rPr lang="pl-PL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W JEDLNI-LETNISKU</a:t>
              </a:r>
              <a:endPara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endParaRPr>
            </a:p>
          </p:txBody>
        </p:sp>
        <p:pic>
          <p:nvPicPr>
            <p:cNvPr id="8" name="Obraz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4769" y="-77579"/>
              <a:ext cx="1007324" cy="1298222"/>
            </a:xfrm>
            <a:prstGeom prst="rect">
              <a:avLst/>
            </a:prstGeom>
          </p:spPr>
        </p:pic>
        <p:pic>
          <p:nvPicPr>
            <p:cNvPr id="9" name="Obraz 8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15370" y1="25606" x2="83381" y2="22536"/>
                          <a14:foregroundMark x1="88377" y1="33360" x2="7493" y2="35784"/>
                          <a14:foregroundMark x1="11816" y1="21325" x2="62632" y2="12359"/>
                          <a14:foregroundMark x1="21806" y1="61632" x2="34774" y2="327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43" y="-35727"/>
              <a:ext cx="1020896" cy="1214517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P1000588.JPG"/>
          <p:cNvPicPr>
            <a:picLocks noChangeAspect="1" noChangeArrowheads="1"/>
          </p:cNvPicPr>
          <p:nvPr/>
        </p:nvPicPr>
        <p:blipFill>
          <a:blip r:embed="rId2" cstate="print"/>
          <a:srcRect t="12817"/>
          <a:stretch>
            <a:fillRect/>
          </a:stretch>
        </p:blipFill>
        <p:spPr bwMode="auto">
          <a:xfrm>
            <a:off x="107504" y="2931790"/>
            <a:ext cx="2880320" cy="186597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 useBgFill="1">
        <p:nvSpPr>
          <p:cNvPr id="2" name="Prostokąt 1"/>
          <p:cNvSpPr/>
          <p:nvPr/>
        </p:nvSpPr>
        <p:spPr>
          <a:xfrm>
            <a:off x="107504" y="1275606"/>
            <a:ext cx="8928992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750" b="1" dirty="0" smtClean="0">
                <a:ea typeface="Times New Roman"/>
              </a:rPr>
              <a:t> Patron szkoły, by w pełni spełniał swoje zadania, powinien wskazywać drogę do uzyskania tożsamości narodowej. Jest to możliwe tylko dzięki wychowaniu patriotycznemu wszechstronnie obejmującemu wiele innych działań. Potwierdzają to wybrane przykłady:</a:t>
            </a:r>
          </a:p>
          <a:p>
            <a:pPr marL="342900" lvl="0" indent="-342900" algn="just">
              <a:buFont typeface="Arial" pitchFamily="34" charset="0"/>
              <a:buChar char="•"/>
              <a:tabLst>
                <a:tab pos="457200" algn="l"/>
              </a:tabLst>
            </a:pPr>
            <a:r>
              <a:rPr lang="pl-PL" sz="1750" b="0" dirty="0" smtClean="0">
                <a:ea typeface="Times New Roman"/>
              </a:rPr>
              <a:t>udział uczniów w organizowanym w szkole Festiwalu Piosenki Turystycznej i Patriotycznej,</a:t>
            </a:r>
            <a:endParaRPr lang="pl-PL" sz="1750" b="1" dirty="0" smtClean="0">
              <a:ea typeface="Times New Roman"/>
            </a:endParaRPr>
          </a:p>
          <a:p>
            <a:pPr marL="342900" lvl="0" indent="-342900" algn="just">
              <a:buFont typeface="Arial" pitchFamily="34" charset="0"/>
              <a:buChar char="•"/>
              <a:tabLst>
                <a:tab pos="457200" algn="l"/>
              </a:tabLst>
            </a:pPr>
            <a:r>
              <a:rPr lang="pl-PL" sz="1750" b="0" dirty="0" smtClean="0">
                <a:ea typeface="Times New Roman"/>
              </a:rPr>
              <a:t>wykonywanie projektów z okazji Święta Niepodległości i Konstytucji 3 Maja, </a:t>
            </a:r>
            <a:endParaRPr lang="pl-PL" sz="1750" b="1" dirty="0" smtClean="0">
              <a:ea typeface="Times New Roman"/>
            </a:endParaRPr>
          </a:p>
        </p:txBody>
      </p:sp>
      <p:pic>
        <p:nvPicPr>
          <p:cNvPr id="18436" name="Picture 4" descr="DSC_0469.JPG"/>
          <p:cNvPicPr>
            <a:picLocks noChangeAspect="1" noChangeArrowheads="1"/>
          </p:cNvPicPr>
          <p:nvPr/>
        </p:nvPicPr>
        <p:blipFill>
          <a:blip r:embed="rId3" cstate="print"/>
          <a:srcRect t="11045"/>
          <a:stretch>
            <a:fillRect/>
          </a:stretch>
        </p:blipFill>
        <p:spPr bwMode="auto">
          <a:xfrm>
            <a:off x="2987824" y="2931790"/>
            <a:ext cx="3246251" cy="18722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8440" name="Picture 8" descr="DSC_06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931790"/>
            <a:ext cx="2818949" cy="18722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grpSp>
        <p:nvGrpSpPr>
          <p:cNvPr id="3" name="Grupa 6"/>
          <p:cNvGrpSpPr/>
          <p:nvPr/>
        </p:nvGrpSpPr>
        <p:grpSpPr>
          <a:xfrm>
            <a:off x="0" y="-77579"/>
            <a:ext cx="9144000" cy="1298222"/>
            <a:chOff x="0" y="-77579"/>
            <a:chExt cx="9144000" cy="1298222"/>
          </a:xfrm>
        </p:grpSpPr>
        <p:sp>
          <p:nvSpPr>
            <p:cNvPr id="8" name="Tytuł 1"/>
            <p:cNvSpPr txBox="1">
              <a:spLocks/>
            </p:cNvSpPr>
            <p:nvPr/>
          </p:nvSpPr>
          <p:spPr>
            <a:xfrm>
              <a:off x="0" y="-20538"/>
              <a:ext cx="9144000" cy="1184141"/>
            </a:xfrm>
            <a:prstGeom prst="rect">
              <a:avLst/>
            </a:prstGeom>
            <a:solidFill>
              <a:schemeClr val="accent1">
                <a:alpha val="56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l-PL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PUBLICZNA SZKOŁA PODSTAWOWA </a:t>
              </a:r>
            </a:p>
            <a:p>
              <a:r>
                <a:rPr lang="pl-PL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W JEDLNI-LETNISKU</a:t>
              </a:r>
              <a:endPara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endParaRPr>
            </a:p>
          </p:txBody>
        </p:sp>
        <p:pic>
          <p:nvPicPr>
            <p:cNvPr id="9" name="Obraz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4769" y="-77579"/>
              <a:ext cx="1007324" cy="1298222"/>
            </a:xfrm>
            <a:prstGeom prst="rect">
              <a:avLst/>
            </a:prstGeom>
          </p:spPr>
        </p:pic>
        <p:pic>
          <p:nvPicPr>
            <p:cNvPr id="10" name="Obraz 9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15370" y1="25606" x2="83381" y2="22536"/>
                          <a14:foregroundMark x1="88377" y1="33360" x2="7493" y2="35784"/>
                          <a14:foregroundMark x1="11816" y1="21325" x2="62632" y2="12359"/>
                          <a14:foregroundMark x1="21806" y1="61632" x2="34774" y2="327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43" y="-35727"/>
              <a:ext cx="1020896" cy="1214517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Prostokąt 1"/>
          <p:cNvSpPr/>
          <p:nvPr/>
        </p:nvSpPr>
        <p:spPr>
          <a:xfrm>
            <a:off x="3924675" y="1347614"/>
            <a:ext cx="5111821" cy="1850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60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pl-PL" sz="1600" b="1" dirty="0" smtClean="0">
                <a:ea typeface="Times New Roman"/>
              </a:rPr>
              <a:t>dbanie o mogiły ludności cywilnej poległej w czasie II wojny światowej, </a:t>
            </a:r>
          </a:p>
          <a:p>
            <a:pPr lvl="0" algn="just">
              <a:lnSpc>
                <a:spcPct val="115000"/>
              </a:lnSpc>
              <a:spcAft>
                <a:spcPts val="60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pl-PL" sz="1600" b="1" dirty="0" smtClean="0">
                <a:ea typeface="Times New Roman"/>
              </a:rPr>
              <a:t>przygotowanie i udział uczniów w apelach, programach artystycznych poświęconym kolejnym rocznicom zbrodni w Katyniu, np. „Pamięć nie dała się zgładzić”, „Zła się nie ulęknę”,</a:t>
            </a:r>
            <a:endParaRPr lang="pl-PL" sz="2400" b="1" dirty="0"/>
          </a:p>
        </p:txBody>
      </p:sp>
      <p:pic>
        <p:nvPicPr>
          <p:cNvPr id="18434" name="Picture 2" descr="IMGP77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007" y="1779662"/>
            <a:ext cx="3740913" cy="28059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grpSp>
        <p:nvGrpSpPr>
          <p:cNvPr id="7" name="Grupa 6"/>
          <p:cNvGrpSpPr/>
          <p:nvPr/>
        </p:nvGrpSpPr>
        <p:grpSpPr>
          <a:xfrm>
            <a:off x="0" y="-77579"/>
            <a:ext cx="9144000" cy="1298222"/>
            <a:chOff x="0" y="-77579"/>
            <a:chExt cx="9144000" cy="1298222"/>
          </a:xfrm>
        </p:grpSpPr>
        <p:sp>
          <p:nvSpPr>
            <p:cNvPr id="8" name="Tytuł 1"/>
            <p:cNvSpPr txBox="1">
              <a:spLocks/>
            </p:cNvSpPr>
            <p:nvPr/>
          </p:nvSpPr>
          <p:spPr>
            <a:xfrm>
              <a:off x="0" y="-20538"/>
              <a:ext cx="9144000" cy="1184141"/>
            </a:xfrm>
            <a:prstGeom prst="rect">
              <a:avLst/>
            </a:prstGeom>
            <a:solidFill>
              <a:schemeClr val="accent1">
                <a:alpha val="56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l-PL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PUBLICZNA SZKOŁA PODSTAWOWA </a:t>
              </a:r>
            </a:p>
            <a:p>
              <a:r>
                <a:rPr lang="pl-PL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W JEDLNI-LETNISKU</a:t>
              </a:r>
              <a:endPara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endParaRPr>
            </a:p>
          </p:txBody>
        </p:sp>
        <p:pic>
          <p:nvPicPr>
            <p:cNvPr id="9" name="Obraz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4769" y="-77579"/>
              <a:ext cx="1007324" cy="1298222"/>
            </a:xfrm>
            <a:prstGeom prst="rect">
              <a:avLst/>
            </a:prstGeom>
          </p:spPr>
        </p:pic>
        <p:pic>
          <p:nvPicPr>
            <p:cNvPr id="10" name="Obraz 9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15370" y1="25606" x2="83381" y2="22536"/>
                          <a14:foregroundMark x1="88377" y1="33360" x2="7493" y2="35784"/>
                          <a14:foregroundMark x1="11816" y1="21325" x2="62632" y2="12359"/>
                          <a14:foregroundMark x1="21806" y1="61632" x2="34774" y2="327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43" y="-35727"/>
              <a:ext cx="1020896" cy="1214517"/>
            </a:xfrm>
            <a:prstGeom prst="rect">
              <a:avLst/>
            </a:prstGeom>
          </p:spPr>
        </p:pic>
      </p:grpSp>
      <p:pic>
        <p:nvPicPr>
          <p:cNvPr id="12" name="Picture 6" descr="DSC_05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3291830"/>
            <a:ext cx="2541567" cy="16879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 spd="slow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Prostokąt 1"/>
          <p:cNvSpPr/>
          <p:nvPr/>
        </p:nvSpPr>
        <p:spPr>
          <a:xfrm>
            <a:off x="251520" y="1563638"/>
            <a:ext cx="4211960" cy="3036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 lvl="0" algn="just">
              <a:lnSpc>
                <a:spcPct val="115000"/>
              </a:lnSpc>
              <a:spcAft>
                <a:spcPts val="60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pl-PL" b="1" dirty="0" smtClean="0">
                <a:ea typeface="Times New Roman"/>
              </a:rPr>
              <a:t> ścisły kontakt ze Stowarzyszeniem Rodzin Katyńskich, Rodziny Policyjnej 1939 w Radomiu, Związkiem Sybiraków, Związkiem Armii Krajowej (coroczne wspólne uroczystości w szkole i</a:t>
            </a:r>
            <a:r>
              <a:rPr lang="pl-PL" dirty="0" smtClean="0"/>
              <a:t> </a:t>
            </a:r>
            <a:r>
              <a:rPr lang="pl-PL" b="1" dirty="0" smtClean="0">
                <a:ea typeface="Times New Roman"/>
              </a:rPr>
              <a:t>w</a:t>
            </a:r>
            <a:r>
              <a:rPr lang="pl-PL" dirty="0" smtClean="0"/>
              <a:t> </a:t>
            </a:r>
            <a:r>
              <a:rPr lang="pl-PL" b="1" dirty="0" smtClean="0">
                <a:ea typeface="Times New Roman"/>
              </a:rPr>
              <a:t>Radomiu),</a:t>
            </a:r>
          </a:p>
          <a:p>
            <a:pPr marL="72000" lvl="0" algn="just">
              <a:lnSpc>
                <a:spcPct val="115000"/>
              </a:lnSpc>
              <a:spcAft>
                <a:spcPts val="60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pl-PL" b="1" dirty="0" smtClean="0">
                <a:ea typeface="Times New Roman"/>
              </a:rPr>
              <a:t> zaplanowane obchody Golgoty Wschodu na dni 12 i 13. 04. 2018 roku w</a:t>
            </a:r>
            <a:r>
              <a:rPr lang="pl-PL" dirty="0" smtClean="0"/>
              <a:t> </a:t>
            </a:r>
            <a:r>
              <a:rPr lang="pl-PL" b="1" dirty="0" smtClean="0">
                <a:ea typeface="Times New Roman"/>
              </a:rPr>
              <a:t>Resursie Obywatelskiej,</a:t>
            </a:r>
          </a:p>
        </p:txBody>
      </p:sp>
      <p:pic>
        <p:nvPicPr>
          <p:cNvPr id="17410" name="Picture 2" descr="DSC_02235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571750"/>
            <a:ext cx="3744416" cy="248468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7412" name="Picture 4" descr="DSC_0225531.JPG"/>
          <p:cNvPicPr>
            <a:picLocks noChangeAspect="1" noChangeArrowheads="1"/>
          </p:cNvPicPr>
          <p:nvPr/>
        </p:nvPicPr>
        <p:blipFill>
          <a:blip r:embed="rId3" cstate="print"/>
          <a:srcRect b="12092"/>
          <a:stretch>
            <a:fillRect/>
          </a:stretch>
        </p:blipFill>
        <p:spPr bwMode="auto">
          <a:xfrm>
            <a:off x="4644008" y="1275606"/>
            <a:ext cx="3312368" cy="20162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grpSp>
        <p:nvGrpSpPr>
          <p:cNvPr id="6" name="Grupa 5"/>
          <p:cNvGrpSpPr/>
          <p:nvPr/>
        </p:nvGrpSpPr>
        <p:grpSpPr>
          <a:xfrm>
            <a:off x="0" y="-77579"/>
            <a:ext cx="9144000" cy="1298222"/>
            <a:chOff x="0" y="-77579"/>
            <a:chExt cx="9144000" cy="1298222"/>
          </a:xfrm>
        </p:grpSpPr>
        <p:sp>
          <p:nvSpPr>
            <p:cNvPr id="7" name="Tytuł 1"/>
            <p:cNvSpPr txBox="1">
              <a:spLocks/>
            </p:cNvSpPr>
            <p:nvPr/>
          </p:nvSpPr>
          <p:spPr>
            <a:xfrm>
              <a:off x="0" y="-20538"/>
              <a:ext cx="9144000" cy="1184141"/>
            </a:xfrm>
            <a:prstGeom prst="rect">
              <a:avLst/>
            </a:prstGeom>
            <a:solidFill>
              <a:schemeClr val="accent1">
                <a:alpha val="56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l-PL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PUBLICZNA SZKOŁA PODSTAWOWA </a:t>
              </a:r>
            </a:p>
            <a:p>
              <a:r>
                <a:rPr lang="pl-PL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W JEDLNI-LETNISKU</a:t>
              </a:r>
              <a:endPara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endParaRPr>
            </a:p>
          </p:txBody>
        </p:sp>
        <p:pic>
          <p:nvPicPr>
            <p:cNvPr id="8" name="Obraz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4769" y="-77579"/>
              <a:ext cx="1007324" cy="1298222"/>
            </a:xfrm>
            <a:prstGeom prst="rect">
              <a:avLst/>
            </a:prstGeom>
          </p:spPr>
        </p:pic>
        <p:pic>
          <p:nvPicPr>
            <p:cNvPr id="9" name="Obraz 8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15370" y1="25606" x2="83381" y2="22536"/>
                          <a14:foregroundMark x1="88377" y1="33360" x2="7493" y2="35784"/>
                          <a14:foregroundMark x1="11816" y1="21325" x2="62632" y2="12359"/>
                          <a14:foregroundMark x1="21806" y1="61632" x2="34774" y2="327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43" y="-35727"/>
              <a:ext cx="1020896" cy="1214517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Prostokąt 1"/>
          <p:cNvSpPr/>
          <p:nvPr/>
        </p:nvSpPr>
        <p:spPr>
          <a:xfrm>
            <a:off x="251520" y="1419622"/>
            <a:ext cx="4986808" cy="2626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 lvl="0" algn="just">
              <a:lnSpc>
                <a:spcPct val="115000"/>
              </a:lnSpc>
              <a:spcAft>
                <a:spcPts val="60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pl-PL" sz="2000" b="1" dirty="0" smtClean="0">
                <a:ea typeface="Times New Roman"/>
              </a:rPr>
              <a:t> artykuły uczniów i nauczycieli w</a:t>
            </a:r>
            <a:r>
              <a:rPr lang="pl-PL" sz="2000" dirty="0" smtClean="0"/>
              <a:t> </a:t>
            </a:r>
            <a:r>
              <a:rPr lang="pl-PL" sz="2000" b="1" dirty="0" smtClean="0">
                <a:ea typeface="Times New Roman"/>
              </a:rPr>
              <a:t>biuletynach Stowarzyszenia Pamięci Powstania Warszawskiego i w czasopiśmie „Rodowód”,</a:t>
            </a:r>
          </a:p>
          <a:p>
            <a:pPr marL="72000" lvl="0" algn="just">
              <a:lnSpc>
                <a:spcPct val="115000"/>
              </a:lnSpc>
              <a:spcAft>
                <a:spcPts val="60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pl-PL" sz="2000" b="1" dirty="0" smtClean="0">
                <a:ea typeface="Times New Roman"/>
              </a:rPr>
              <a:t> udział w grach terenowych w Jedlni- Letnisku i w Radomiu, np. z okazji rocznicy powstania Polskiego Państwa Podziemnego.</a:t>
            </a:r>
            <a:endParaRPr lang="pl-PL" sz="2000" b="1" dirty="0">
              <a:ea typeface="Times New Roman"/>
            </a:endParaRPr>
          </a:p>
        </p:txBody>
      </p:sp>
      <p:pic>
        <p:nvPicPr>
          <p:cNvPr id="17414" name="Picture 6" descr="IMGP7720.JPG"/>
          <p:cNvPicPr>
            <a:picLocks noChangeAspect="1" noChangeArrowheads="1"/>
          </p:cNvPicPr>
          <p:nvPr/>
        </p:nvPicPr>
        <p:blipFill>
          <a:blip r:embed="rId2" cstate="print"/>
          <a:srcRect l="12281" r="3504"/>
          <a:stretch>
            <a:fillRect/>
          </a:stretch>
        </p:blipFill>
        <p:spPr bwMode="auto">
          <a:xfrm>
            <a:off x="5220072" y="1419623"/>
            <a:ext cx="3456384" cy="302433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grpSp>
        <p:nvGrpSpPr>
          <p:cNvPr id="3" name="Grupa 5"/>
          <p:cNvGrpSpPr/>
          <p:nvPr/>
        </p:nvGrpSpPr>
        <p:grpSpPr>
          <a:xfrm>
            <a:off x="0" y="-77579"/>
            <a:ext cx="9144000" cy="1298222"/>
            <a:chOff x="0" y="-77579"/>
            <a:chExt cx="9144000" cy="1298222"/>
          </a:xfrm>
        </p:grpSpPr>
        <p:sp>
          <p:nvSpPr>
            <p:cNvPr id="7" name="Tytuł 1"/>
            <p:cNvSpPr txBox="1">
              <a:spLocks/>
            </p:cNvSpPr>
            <p:nvPr/>
          </p:nvSpPr>
          <p:spPr>
            <a:xfrm>
              <a:off x="0" y="-20538"/>
              <a:ext cx="9144000" cy="1184141"/>
            </a:xfrm>
            <a:prstGeom prst="rect">
              <a:avLst/>
            </a:prstGeom>
            <a:solidFill>
              <a:schemeClr val="accent1">
                <a:alpha val="56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l-PL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PUBLICZNA SZKOŁA PODSTAWOWA </a:t>
              </a:r>
            </a:p>
            <a:p>
              <a:r>
                <a:rPr lang="pl-PL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W JEDLNI-LETNISKU</a:t>
              </a:r>
              <a:endPara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endParaRPr>
            </a:p>
          </p:txBody>
        </p:sp>
        <p:pic>
          <p:nvPicPr>
            <p:cNvPr id="8" name="Obraz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4769" y="-77579"/>
              <a:ext cx="1007324" cy="1298222"/>
            </a:xfrm>
            <a:prstGeom prst="rect">
              <a:avLst/>
            </a:prstGeom>
          </p:spPr>
        </p:pic>
        <p:pic>
          <p:nvPicPr>
            <p:cNvPr id="9" name="Obraz 8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15370" y1="25606" x2="83381" y2="22536"/>
                          <a14:foregroundMark x1="88377" y1="33360" x2="7493" y2="35784"/>
                          <a14:foregroundMark x1="11816" y1="21325" x2="62632" y2="12359"/>
                          <a14:foregroundMark x1="21806" y1="61632" x2="34774" y2="327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43" y="-35727"/>
              <a:ext cx="1020896" cy="1214517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a 4"/>
          <p:cNvGrpSpPr/>
          <p:nvPr/>
        </p:nvGrpSpPr>
        <p:grpSpPr>
          <a:xfrm>
            <a:off x="0" y="-77579"/>
            <a:ext cx="9144000" cy="1298222"/>
            <a:chOff x="0" y="-77579"/>
            <a:chExt cx="9144000" cy="1298222"/>
          </a:xfrm>
        </p:grpSpPr>
        <p:sp>
          <p:nvSpPr>
            <p:cNvPr id="6" name="Tytuł 1"/>
            <p:cNvSpPr txBox="1">
              <a:spLocks/>
            </p:cNvSpPr>
            <p:nvPr/>
          </p:nvSpPr>
          <p:spPr>
            <a:xfrm>
              <a:off x="0" y="-20538"/>
              <a:ext cx="9144000" cy="1184141"/>
            </a:xfrm>
            <a:prstGeom prst="rect">
              <a:avLst/>
            </a:prstGeom>
            <a:solidFill>
              <a:schemeClr val="accent1">
                <a:alpha val="56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l-PL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PUBLICZNA SZKOŁA PODSTAWOWA </a:t>
              </a:r>
            </a:p>
            <a:p>
              <a:r>
                <a:rPr lang="pl-PL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W JEDLNI-LETNISKU</a:t>
              </a:r>
              <a:endPara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endParaRPr>
            </a:p>
          </p:txBody>
        </p:sp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4769" y="-77579"/>
              <a:ext cx="1007324" cy="1298222"/>
            </a:xfrm>
            <a:prstGeom prst="rect">
              <a:avLst/>
            </a:prstGeom>
          </p:spPr>
        </p:pic>
        <p:pic>
          <p:nvPicPr>
            <p:cNvPr id="8" name="Obraz 7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5370" y1="25606" x2="83381" y2="22536"/>
                          <a14:foregroundMark x1="88377" y1="33360" x2="7493" y2="35784"/>
                          <a14:foregroundMark x1="11816" y1="21325" x2="62632" y2="12359"/>
                          <a14:foregroundMark x1="21806" y1="61632" x2="34774" y2="327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43" y="-35727"/>
              <a:ext cx="1020896" cy="1214517"/>
            </a:xfrm>
            <a:prstGeom prst="rect">
              <a:avLst/>
            </a:prstGeom>
          </p:spPr>
        </p:pic>
      </p:grpSp>
      <p:sp useBgFill="1">
        <p:nvSpPr>
          <p:cNvPr id="9" name="Prostokąt 8"/>
          <p:cNvSpPr/>
          <p:nvPr/>
        </p:nvSpPr>
        <p:spPr>
          <a:xfrm>
            <a:off x="90791" y="1406989"/>
            <a:ext cx="5828974" cy="3517113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pl-PL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Patronem Publicznej Szkoły Podstawowej w Jedlni – Letnisku jest Józef Piłsudski. Nieprzypadkowo to właśnie </a:t>
            </a:r>
            <a:r>
              <a:rPr lang="pl-PL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ta</a:t>
            </a:r>
            <a:r>
              <a:rPr lang="pl-PL" dirty="0" smtClean="0"/>
              <a:t> </a:t>
            </a:r>
            <a:r>
              <a:rPr lang="pl-PL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postać </a:t>
            </a:r>
            <a:r>
              <a:rPr lang="pl-PL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została wybrana jako wzór dla młodego pokolenia.  Po raz pierwszy szkoła otrzymała imię Józefa Piłsudskiego </a:t>
            </a:r>
            <a:r>
              <a:rPr lang="pl-PL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pl-PL" dirty="0" smtClean="0"/>
              <a:t> </a:t>
            </a:r>
            <a:r>
              <a:rPr lang="pl-PL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1928 </a:t>
            </a:r>
            <a:r>
              <a:rPr lang="pl-PL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roku. 8 lutego 2002 roku Rada Gminy na wniosek Rady Pedagogicznej podjęła uchwałę o reaktywowaniu szkole imienia. Podniosła uroczystość odbyła się 13 maja 2002 roku. Na kilka dni przed tym wydarzeniem w holu głównym szkoły został wmurowany postument oraz tablica pamiątkowa z napisem:</a:t>
            </a:r>
            <a:endParaRPr lang="pl-PL" sz="16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l-PL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pl-PL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OJCZYZNY NIEŚMIERTELNEJ SERCE WIELKIE NIECH SŁYSZĘ CIĄGLE W SOBIE BIJĄCE”.</a:t>
            </a:r>
            <a:endParaRPr lang="pl-PL" sz="16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Obraz 9" descr="http://www.zsojedlnia.edu.pl/galerie/podstawowa/2015-2016/20151110niepodleglosc/slides/DSC_8558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r="35001"/>
          <a:stretch/>
        </p:blipFill>
        <p:spPr bwMode="auto">
          <a:xfrm>
            <a:off x="5919765" y="1406989"/>
            <a:ext cx="2952328" cy="353480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2642075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Prostokąt 1"/>
          <p:cNvSpPr/>
          <p:nvPr/>
        </p:nvSpPr>
        <p:spPr>
          <a:xfrm>
            <a:off x="323528" y="1491630"/>
            <a:ext cx="3888432" cy="324036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28600" algn="just">
              <a:lnSpc>
                <a:spcPct val="115000"/>
              </a:lnSpc>
              <a:spcAft>
                <a:spcPts val="1000"/>
              </a:spcAft>
            </a:pPr>
            <a:r>
              <a:rPr lang="pl-PL" sz="1700" b="1" dirty="0" smtClean="0">
                <a:ea typeface="Times New Roman"/>
              </a:rPr>
              <a:t>Patronowie  SP- Józef Piłsudski i PG- Pokolenie Kolumbów spełnili swoją funkcję w drodze do uzyskania przez uczniów  świadomości narodowej. Reprezentują te same wartości, z tego względu w gimnazjum kontynuowane jest wychowanie, które dzieci zyskują w szkole podstawowej. To jest bardzo ważny czynnik w uzyskiwaniu przez nich poczucia patriotyzmu.</a:t>
            </a:r>
            <a:endParaRPr lang="pl-PL" sz="1700" b="1" dirty="0">
              <a:ea typeface="Times New Roman"/>
            </a:endParaRPr>
          </a:p>
        </p:txBody>
      </p:sp>
      <p:pic>
        <p:nvPicPr>
          <p:cNvPr id="16386" name="Picture 2" descr="IMGP14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491630"/>
            <a:ext cx="4340892" cy="32554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grpSp>
        <p:nvGrpSpPr>
          <p:cNvPr id="4" name="Grupa 3"/>
          <p:cNvGrpSpPr/>
          <p:nvPr/>
        </p:nvGrpSpPr>
        <p:grpSpPr>
          <a:xfrm>
            <a:off x="0" y="-77579"/>
            <a:ext cx="9144000" cy="1298222"/>
            <a:chOff x="0" y="-77579"/>
            <a:chExt cx="9144000" cy="1298222"/>
          </a:xfrm>
        </p:grpSpPr>
        <p:sp>
          <p:nvSpPr>
            <p:cNvPr id="5" name="Tytuł 1"/>
            <p:cNvSpPr txBox="1">
              <a:spLocks/>
            </p:cNvSpPr>
            <p:nvPr/>
          </p:nvSpPr>
          <p:spPr>
            <a:xfrm>
              <a:off x="0" y="-20538"/>
              <a:ext cx="9144000" cy="1184141"/>
            </a:xfrm>
            <a:prstGeom prst="rect">
              <a:avLst/>
            </a:prstGeom>
            <a:solidFill>
              <a:schemeClr val="accent1">
                <a:alpha val="56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l-PL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PUBLICZNA SZKOŁA PODSTAWOWA </a:t>
              </a:r>
            </a:p>
            <a:p>
              <a:r>
                <a:rPr lang="pl-PL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W JEDLNI-LETNISKU</a:t>
              </a:r>
              <a:endPara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endParaRPr>
            </a:p>
          </p:txBody>
        </p:sp>
        <p:pic>
          <p:nvPicPr>
            <p:cNvPr id="6" name="Obraz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4769" y="-77579"/>
              <a:ext cx="1007324" cy="1298222"/>
            </a:xfrm>
            <a:prstGeom prst="rect">
              <a:avLst/>
            </a:prstGeom>
          </p:spPr>
        </p:pic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15370" y1="25606" x2="83381" y2="22536"/>
                          <a14:foregroundMark x1="88377" y1="33360" x2="7493" y2="35784"/>
                          <a14:foregroundMark x1="11816" y1="21325" x2="62632" y2="12359"/>
                          <a14:foregroundMark x1="21806" y1="61632" x2="34774" y2="327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43" y="-35727"/>
              <a:ext cx="1020896" cy="1214517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/>
        </p:nvGrpSpPr>
        <p:grpSpPr>
          <a:xfrm>
            <a:off x="0" y="-77579"/>
            <a:ext cx="9144000" cy="1298222"/>
            <a:chOff x="0" y="-77579"/>
            <a:chExt cx="9144000" cy="1298222"/>
          </a:xfrm>
        </p:grpSpPr>
        <p:sp>
          <p:nvSpPr>
            <p:cNvPr id="5" name="Tytuł 1"/>
            <p:cNvSpPr txBox="1">
              <a:spLocks/>
            </p:cNvSpPr>
            <p:nvPr/>
          </p:nvSpPr>
          <p:spPr>
            <a:xfrm>
              <a:off x="0" y="-20538"/>
              <a:ext cx="9144000" cy="1184141"/>
            </a:xfrm>
            <a:prstGeom prst="rect">
              <a:avLst/>
            </a:prstGeom>
            <a:solidFill>
              <a:schemeClr val="accent1">
                <a:alpha val="56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l-PL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PUBLICZNA SZKOŁA PODSTAWOWA </a:t>
              </a:r>
            </a:p>
            <a:p>
              <a:r>
                <a:rPr lang="pl-PL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W JEDLNI-LETNISKU</a:t>
              </a:r>
              <a:endPara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endParaRPr>
            </a:p>
          </p:txBody>
        </p:sp>
        <p:pic>
          <p:nvPicPr>
            <p:cNvPr id="6" name="Obraz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4769" y="-77579"/>
              <a:ext cx="1007324" cy="1298222"/>
            </a:xfrm>
            <a:prstGeom prst="rect">
              <a:avLst/>
            </a:prstGeom>
          </p:spPr>
        </p:pic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5370" y1="25606" x2="83381" y2="22536"/>
                          <a14:foregroundMark x1="88377" y1="33360" x2="7493" y2="35784"/>
                          <a14:foregroundMark x1="11816" y1="21325" x2="62632" y2="12359"/>
                          <a14:foregroundMark x1="21806" y1="61632" x2="34774" y2="327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43" y="-35727"/>
              <a:ext cx="1020896" cy="1214517"/>
            </a:xfrm>
            <a:prstGeom prst="rect">
              <a:avLst/>
            </a:prstGeom>
          </p:spPr>
        </p:pic>
      </p:grpSp>
      <p:sp>
        <p:nvSpPr>
          <p:cNvPr id="3" name="Prostokąt 2"/>
          <p:cNvSpPr/>
          <p:nvPr/>
        </p:nvSpPr>
        <p:spPr>
          <a:xfrm>
            <a:off x="71843" y="1209453"/>
            <a:ext cx="903849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Sylwetka absolwenta naszej szkoły odpowiada efektom wychowania według św. Jana Pawła II.</a:t>
            </a:r>
          </a:p>
          <a:p>
            <a:r>
              <a:rPr lang="pl-PL" sz="17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Uczeń kończący szkołę: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7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szanuje </a:t>
            </a:r>
            <a:r>
              <a:rPr lang="pl-PL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godność człowieka i jego prawa;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7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  </a:t>
            </a:r>
            <a:r>
              <a:rPr lang="pl-PL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poczucie więzi i przynależności do własnego </a:t>
            </a:r>
            <a:endParaRPr lang="pl-PL" sz="17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7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narodu</a:t>
            </a:r>
            <a:r>
              <a:rPr lang="pl-PL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identyfikuje się z  narodem;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7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kocha </a:t>
            </a:r>
            <a:r>
              <a:rPr lang="pl-PL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ojczyznę, jest patriotą;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7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jest  </a:t>
            </a:r>
            <a:r>
              <a:rPr lang="pl-PL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otwarty wobec innych;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7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 poczucie </a:t>
            </a:r>
            <a:r>
              <a:rPr lang="pl-PL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wolności;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7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dąży </a:t>
            </a:r>
            <a:r>
              <a:rPr lang="pl-PL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prawdy, sprawiedliwości, dobroci, prawości;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7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przejawia </a:t>
            </a:r>
            <a:r>
              <a:rPr lang="pl-PL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radość;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7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uczestniczy </a:t>
            </a:r>
            <a:r>
              <a:rPr lang="pl-PL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 budowaniu pokoju;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7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 </a:t>
            </a:r>
            <a:r>
              <a:rPr lang="pl-PL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zdolność do dialogu i współpracy;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7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przeciwdziała </a:t>
            </a:r>
            <a:r>
              <a:rPr lang="pl-PL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przemocy.</a:t>
            </a:r>
            <a:endParaRPr lang="pl-PL" sz="17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DSC0741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1" t="11215" r="53243" b="45473"/>
          <a:stretch/>
        </p:blipFill>
        <p:spPr bwMode="auto">
          <a:xfrm>
            <a:off x="6084168" y="2067694"/>
            <a:ext cx="2356110" cy="28018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800388853"/>
      </p:ext>
    </p:extLst>
  </p:cSld>
  <p:clrMapOvr>
    <a:masterClrMapping/>
  </p:clrMapOvr>
  <p:transition spd="slow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/>
        </p:nvGrpSpPr>
        <p:grpSpPr>
          <a:xfrm>
            <a:off x="0" y="-77579"/>
            <a:ext cx="9144000" cy="1298222"/>
            <a:chOff x="0" y="-77579"/>
            <a:chExt cx="9144000" cy="1298222"/>
          </a:xfrm>
        </p:grpSpPr>
        <p:sp>
          <p:nvSpPr>
            <p:cNvPr id="5" name="Tytuł 1"/>
            <p:cNvSpPr txBox="1">
              <a:spLocks/>
            </p:cNvSpPr>
            <p:nvPr/>
          </p:nvSpPr>
          <p:spPr>
            <a:xfrm>
              <a:off x="0" y="-20538"/>
              <a:ext cx="9144000" cy="1184141"/>
            </a:xfrm>
            <a:prstGeom prst="rect">
              <a:avLst/>
            </a:prstGeom>
            <a:solidFill>
              <a:schemeClr val="accent1">
                <a:alpha val="56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l-PL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PUBLICZNA SZKOŁA PODSTAWOWA </a:t>
              </a:r>
            </a:p>
            <a:p>
              <a:r>
                <a:rPr lang="pl-PL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W JEDLNI-LETNISKU</a:t>
              </a:r>
              <a:endPara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endParaRPr>
            </a:p>
          </p:txBody>
        </p:sp>
        <p:pic>
          <p:nvPicPr>
            <p:cNvPr id="6" name="Obraz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4769" y="-77579"/>
              <a:ext cx="1007324" cy="1298222"/>
            </a:xfrm>
            <a:prstGeom prst="rect">
              <a:avLst/>
            </a:prstGeom>
          </p:spPr>
        </p:pic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5370" y1="25606" x2="83381" y2="22536"/>
                          <a14:foregroundMark x1="88377" y1="33360" x2="7493" y2="35784"/>
                          <a14:foregroundMark x1="11816" y1="21325" x2="62632" y2="12359"/>
                          <a14:foregroundMark x1="21806" y1="61632" x2="34774" y2="327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43" y="-35727"/>
              <a:ext cx="1020896" cy="1214517"/>
            </a:xfrm>
            <a:prstGeom prst="rect">
              <a:avLst/>
            </a:prstGeom>
          </p:spPr>
        </p:pic>
      </p:grpSp>
      <p:sp>
        <p:nvSpPr>
          <p:cNvPr id="8" name="Prostokąt 7"/>
          <p:cNvSpPr/>
          <p:nvPr/>
        </p:nvSpPr>
        <p:spPr>
          <a:xfrm>
            <a:off x="0" y="1347614"/>
            <a:ext cx="903849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Źródła:</a:t>
            </a:r>
          </a:p>
          <a:p>
            <a:pPr indent="180000">
              <a:buFont typeface="Arial" pitchFamily="34" charset="0"/>
              <a:buChar char="•"/>
            </a:pPr>
            <a:r>
              <a:rPr lang="pl-PL" sz="1600" dirty="0" smtClean="0"/>
              <a:t>http://zsojedlnia.edu.pl</a:t>
            </a:r>
          </a:p>
          <a:p>
            <a:pPr indent="180000">
              <a:buFont typeface="Arial" pitchFamily="34" charset="0"/>
              <a:buChar char="•"/>
            </a:pPr>
            <a:r>
              <a:rPr lang="pl-PL" sz="1600" dirty="0"/>
              <a:t>https://www.hbrp.pl/sklep/jozef-pilsudski-miedzy-wizja-a-wizerunkiem.html</a:t>
            </a:r>
          </a:p>
          <a:p>
            <a:pPr indent="180000">
              <a:buFont typeface="Arial" pitchFamily="34" charset="0"/>
              <a:buChar char="•"/>
            </a:pPr>
            <a:r>
              <a:rPr lang="pl-PL" sz="1600" dirty="0"/>
              <a:t>https://www.tvn24.pl/wiadomosci-z-kraju,3/150-lat-temu-urodzil-sie-jozef-pilsudski,795512.html</a:t>
            </a:r>
          </a:p>
          <a:p>
            <a:pPr indent="180000">
              <a:buFont typeface="Arial" pitchFamily="34" charset="0"/>
              <a:buChar char="•"/>
            </a:pPr>
            <a:r>
              <a:rPr lang="pl-PL" sz="1600" dirty="0"/>
              <a:t>http://encyklopedia.interia.pl/literatura-swiatowa/news-pokolenie-kolumbow,nId,2322585</a:t>
            </a:r>
          </a:p>
          <a:p>
            <a:pPr indent="180000">
              <a:buFont typeface="Arial" pitchFamily="34" charset="0"/>
              <a:buChar char="•"/>
            </a:pPr>
            <a:r>
              <a:rPr lang="pl-PL" sz="1600" dirty="0"/>
              <a:t>https://pl.wikipedia.org/wiki/Jan_Pawe%C5%82_II</a:t>
            </a:r>
          </a:p>
          <a:p>
            <a:pPr indent="180000">
              <a:buFont typeface="Arial" pitchFamily="34" charset="0"/>
              <a:buChar char="•"/>
            </a:pPr>
            <a:r>
              <a:rPr lang="pl-PL" sz="1600" dirty="0"/>
              <a:t>http://www.rmf24.pl/kultura/news-nie-zyje-alina-janowska-aktorka-miala-94-lata,nId,2464565</a:t>
            </a:r>
          </a:p>
          <a:p>
            <a:pPr indent="180000">
              <a:buFont typeface="Arial" pitchFamily="34" charset="0"/>
              <a:buChar char="•"/>
            </a:pPr>
            <a:r>
              <a:rPr lang="pl-PL" sz="1600" dirty="0"/>
              <a:t>https://</a:t>
            </a:r>
            <a:r>
              <a:rPr lang="pl-PL" sz="1600" dirty="0" smtClean="0"/>
              <a:t>pl.wikipedia.org/wiki/Tadeusz_Borowski</a:t>
            </a:r>
            <a:r>
              <a:rPr lang="pl-PL" sz="1600" dirty="0"/>
              <a:t>_(poeta)</a:t>
            </a:r>
            <a:endParaRPr lang="pl-PL" sz="1600" dirty="0" smtClean="0"/>
          </a:p>
          <a:p>
            <a:pPr indent="180000">
              <a:buFont typeface="Arial" pitchFamily="34" charset="0"/>
              <a:buChar char="•"/>
            </a:pPr>
            <a:r>
              <a:rPr lang="pl-PL" sz="1600" dirty="0"/>
              <a:t>https://</a:t>
            </a:r>
            <a:r>
              <a:rPr lang="pl-PL" sz="1600" dirty="0" smtClean="0"/>
              <a:t>pl.wikipedia.org</a:t>
            </a:r>
          </a:p>
          <a:p>
            <a:pPr indent="180000">
              <a:buFont typeface="Arial" pitchFamily="34" charset="0"/>
              <a:buChar char="•"/>
            </a:pPr>
            <a:r>
              <a:rPr lang="pl-PL" sz="1600" dirty="0" smtClean="0"/>
              <a:t>Jan Paweł II, </a:t>
            </a:r>
            <a:r>
              <a:rPr lang="pl-PL" sz="1600" dirty="0" err="1" smtClean="0"/>
              <a:t>Parati</a:t>
            </a:r>
            <a:r>
              <a:rPr lang="pl-PL" sz="1600" dirty="0" smtClean="0"/>
              <a:t> </a:t>
            </a:r>
            <a:r>
              <a:rPr lang="pl-PL" sz="1600" dirty="0" err="1" smtClean="0"/>
              <a:t>semper</a:t>
            </a:r>
            <a:r>
              <a:rPr lang="pl-PL" sz="1600" dirty="0" smtClean="0"/>
              <a:t>. List apostolski do młodych z całego świata z okazji Międzynarodowego Roku Młodzieży, nr 9/1985.</a:t>
            </a:r>
          </a:p>
          <a:p>
            <a:pPr indent="180000">
              <a:buFont typeface="Arial" pitchFamily="34" charset="0"/>
              <a:buChar char="•"/>
            </a:pPr>
            <a:r>
              <a:rPr lang="pl-PL" sz="1600" dirty="0" smtClean="0"/>
              <a:t>Krystyna </a:t>
            </a:r>
            <a:r>
              <a:rPr lang="pl-PL" sz="1600" dirty="0" err="1" smtClean="0"/>
              <a:t>Chałas</a:t>
            </a:r>
            <a:r>
              <a:rPr lang="pl-PL" sz="1600" dirty="0" smtClean="0"/>
              <a:t>, Wartości w programie wychowawczym szkoły służące integralnemu rozwojowi i wychowaniu ucznia, ORE, Warszawa 2017</a:t>
            </a:r>
          </a:p>
          <a:p>
            <a:endParaRPr lang="pl-PL" b="1" dirty="0" smtClean="0"/>
          </a:p>
        </p:txBody>
      </p:sp>
    </p:spTree>
    <p:extLst>
      <p:ext uri="{BB962C8B-B14F-4D97-AF65-F5344CB8AC3E}">
        <p14:creationId xmlns:p14="http://schemas.microsoft.com/office/powerpoint/2010/main" val="862940889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/>
          <p:cNvGrpSpPr/>
          <p:nvPr/>
        </p:nvGrpSpPr>
        <p:grpSpPr>
          <a:xfrm>
            <a:off x="0" y="-77579"/>
            <a:ext cx="9144000" cy="1298222"/>
            <a:chOff x="0" y="-77579"/>
            <a:chExt cx="9144000" cy="1298222"/>
          </a:xfrm>
        </p:grpSpPr>
        <p:sp>
          <p:nvSpPr>
            <p:cNvPr id="8" name="Tytuł 1"/>
            <p:cNvSpPr txBox="1">
              <a:spLocks/>
            </p:cNvSpPr>
            <p:nvPr/>
          </p:nvSpPr>
          <p:spPr>
            <a:xfrm>
              <a:off x="0" y="-20538"/>
              <a:ext cx="9144000" cy="1184141"/>
            </a:xfrm>
            <a:prstGeom prst="rect">
              <a:avLst/>
            </a:prstGeom>
            <a:solidFill>
              <a:schemeClr val="accent1">
                <a:alpha val="56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l-PL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PUBLICZNA SZKOŁA PODSTAWOWA </a:t>
              </a:r>
            </a:p>
            <a:p>
              <a:r>
                <a:rPr lang="pl-PL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W JEDLNI-LETNISKU</a:t>
              </a:r>
              <a:endPara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endParaRPr>
            </a:p>
          </p:txBody>
        </p:sp>
        <p:pic>
          <p:nvPicPr>
            <p:cNvPr id="9" name="Obraz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4769" y="-77579"/>
              <a:ext cx="1007324" cy="1298222"/>
            </a:xfrm>
            <a:prstGeom prst="rect">
              <a:avLst/>
            </a:prstGeom>
          </p:spPr>
        </p:pic>
        <p:pic>
          <p:nvPicPr>
            <p:cNvPr id="10" name="Obraz 9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5370" y1="25606" x2="83381" y2="22536"/>
                          <a14:foregroundMark x1="88377" y1="33360" x2="7493" y2="35784"/>
                          <a14:foregroundMark x1="11816" y1="21325" x2="62632" y2="12359"/>
                          <a14:foregroundMark x1="21806" y1="61632" x2="34774" y2="327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43" y="-35727"/>
              <a:ext cx="1020896" cy="1214517"/>
            </a:xfrm>
            <a:prstGeom prst="rect">
              <a:avLst/>
            </a:prstGeom>
          </p:spPr>
        </p:pic>
      </p:grpSp>
      <p:sp useBgFill="1">
        <p:nvSpPr>
          <p:cNvPr id="12" name="Prostokąt 11"/>
          <p:cNvSpPr/>
          <p:nvPr/>
        </p:nvSpPr>
        <p:spPr>
          <a:xfrm>
            <a:off x="481523" y="1347614"/>
            <a:ext cx="4572001" cy="10479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l-PL" b="1" dirty="0">
                <a:ea typeface="Calibri" panose="020F0502020204030204" pitchFamily="34" charset="0"/>
                <a:cs typeface="Times New Roman" panose="02020603050405020304" pitchFamily="18" charset="0"/>
              </a:rPr>
              <a:t>Od tej pory Patron w życiu naszej szkoły odgrywa rolę szczególną, jest </a:t>
            </a:r>
            <a:r>
              <a:rPr lang="pl-PL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wzorem i</a:t>
            </a:r>
            <a:r>
              <a:rPr lang="pl-PL" dirty="0" smtClean="0"/>
              <a:t> </a:t>
            </a:r>
            <a:r>
              <a:rPr lang="pl-PL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drogowskazem</a:t>
            </a:r>
            <a:r>
              <a:rPr lang="pl-PL" b="1" dirty="0">
                <a:ea typeface="Calibri" panose="020F0502020204030204" pitchFamily="34" charset="0"/>
                <a:cs typeface="Times New Roman" panose="02020603050405020304" pitchFamily="18" charset="0"/>
              </a:rPr>
              <a:t>. Dlaczego?</a:t>
            </a:r>
            <a:endParaRPr lang="pl-PL" sz="16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Obraz 16" descr="http://zsojedlnia.edu.pl/galerie/podstawowa/2016-2017/20170623koniecroku/slides/DSC_499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94" y="2552881"/>
            <a:ext cx="4205733" cy="256389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8" name="Obraz 17" descr="http://www.zsojedlnia.edu.pl/galerie/podstawowa/2015-2016/201606246/slides/DSC_104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347614"/>
            <a:ext cx="2644288" cy="376916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4503116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Prostokąt 1"/>
          <p:cNvSpPr/>
          <p:nvPr/>
        </p:nvSpPr>
        <p:spPr>
          <a:xfrm>
            <a:off x="179512" y="1275606"/>
            <a:ext cx="4572000" cy="369331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/>
            <a:r>
              <a:rPr lang="pl-PL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Urodził się w czasach, kiedy Polski nie było </a:t>
            </a:r>
            <a:r>
              <a:rPr lang="pl-PL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pl-PL" dirty="0"/>
              <a:t> </a:t>
            </a:r>
            <a:r>
              <a:rPr lang="pl-PL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mapie </a:t>
            </a:r>
            <a:r>
              <a:rPr lang="pl-PL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świata. Rodzice, a zwłaszcza mama, wychowywali go w duchu patriotycznym, </a:t>
            </a:r>
            <a:r>
              <a:rPr lang="pl-PL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pl-PL" dirty="0" smtClean="0"/>
              <a:t> </a:t>
            </a:r>
            <a:r>
              <a:rPr lang="pl-PL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czym </a:t>
            </a:r>
            <a:r>
              <a:rPr lang="pl-PL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tak pisze sam Józef Piłsudski:</a:t>
            </a:r>
            <a:endParaRPr lang="pl-PL" sz="16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l-PL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pl-PL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Matka - nieprzejednana patriotka, wychowywała nas, robiąc nacisk </a:t>
            </a:r>
            <a:r>
              <a:rPr lang="pl-PL" b="1" i="1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pl-PL" dirty="0"/>
              <a:t> </a:t>
            </a:r>
            <a:r>
              <a:rPr lang="pl-PL" b="1" i="1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konieczność </a:t>
            </a:r>
            <a:r>
              <a:rPr lang="pl-PL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dalszej walki z wrogiem ojczyzny.”</a:t>
            </a:r>
            <a:endParaRPr lang="pl-PL" sz="16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l-PL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Takie wychowanie spowodowało, że młody Józef związał się z konspiracyjnymi organizacjami, a w 1914 roku stanął na czele Legionów Polskich. Cel był jeden – </a:t>
            </a:r>
            <a:r>
              <a:rPr lang="pl-PL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niepodległość </a:t>
            </a:r>
            <a:r>
              <a:rPr lang="pl-PL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Polski! </a:t>
            </a:r>
            <a:endParaRPr lang="pl-PL" sz="16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az 2" descr="Znalezione obrazy dla zapytania piłsudski skromny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2" r="7082"/>
          <a:stretch/>
        </p:blipFill>
        <p:spPr bwMode="auto">
          <a:xfrm>
            <a:off x="5076056" y="1491630"/>
            <a:ext cx="3692008" cy="324036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grpSp>
        <p:nvGrpSpPr>
          <p:cNvPr id="5" name="Grupa 4"/>
          <p:cNvGrpSpPr/>
          <p:nvPr/>
        </p:nvGrpSpPr>
        <p:grpSpPr>
          <a:xfrm>
            <a:off x="0" y="-77579"/>
            <a:ext cx="9144000" cy="1298222"/>
            <a:chOff x="0" y="-77579"/>
            <a:chExt cx="9144000" cy="1298222"/>
          </a:xfrm>
        </p:grpSpPr>
        <p:sp>
          <p:nvSpPr>
            <p:cNvPr id="6" name="Tytuł 1"/>
            <p:cNvSpPr txBox="1">
              <a:spLocks/>
            </p:cNvSpPr>
            <p:nvPr/>
          </p:nvSpPr>
          <p:spPr>
            <a:xfrm>
              <a:off x="0" y="-20538"/>
              <a:ext cx="9144000" cy="1184141"/>
            </a:xfrm>
            <a:prstGeom prst="rect">
              <a:avLst/>
            </a:prstGeom>
            <a:solidFill>
              <a:schemeClr val="accent1">
                <a:alpha val="56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l-PL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PUBLICZNA SZKOŁA PODSTAWOWA </a:t>
              </a:r>
            </a:p>
            <a:p>
              <a:r>
                <a:rPr lang="pl-PL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W JEDLNI-LETNISKU</a:t>
              </a:r>
              <a:endPara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endParaRPr>
            </a:p>
          </p:txBody>
        </p:sp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4769" y="-77579"/>
              <a:ext cx="1007324" cy="1298222"/>
            </a:xfrm>
            <a:prstGeom prst="rect">
              <a:avLst/>
            </a:prstGeom>
          </p:spPr>
        </p:pic>
        <p:pic>
          <p:nvPicPr>
            <p:cNvPr id="8" name="Obraz 7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15370" y1="25606" x2="83381" y2="22536"/>
                          <a14:foregroundMark x1="88377" y1="33360" x2="7493" y2="35784"/>
                          <a14:foregroundMark x1="11816" y1="21325" x2="62632" y2="12359"/>
                          <a14:foregroundMark x1="21806" y1="61632" x2="34774" y2="327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43" y="-35727"/>
              <a:ext cx="1020896" cy="12145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88246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Prostokąt 5"/>
          <p:cNvSpPr/>
          <p:nvPr/>
        </p:nvSpPr>
        <p:spPr>
          <a:xfrm>
            <a:off x="611560" y="1419622"/>
            <a:ext cx="5184576" cy="3267561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l-PL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Dzięki swoim czynom wojennym Piłsudski zyskał niewątpliwy autorytet </a:t>
            </a:r>
            <a:r>
              <a:rPr lang="pl-PL" sz="2000" b="1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pl-PL" sz="2000" dirty="0" smtClean="0"/>
              <a:t> </a:t>
            </a:r>
            <a:r>
              <a:rPr lang="pl-PL" sz="2000" b="1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społeczeństwie </a:t>
            </a:r>
            <a:r>
              <a:rPr lang="pl-PL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polskim. Dlatego 11 listopada Rada Regencyjna przekazała mu władzę nad oddziałami Polskiej Siły Zbrojnej, a trzy dni później - 14 listopada - całą władzę.</a:t>
            </a:r>
            <a:endParaRPr lang="pl-PL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l-PL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Piłsudski ustalił strukturę prawną państwa polskiego i stanął na jego czele jako Tymczasowy Naczelnik Państwa.</a:t>
            </a:r>
            <a:endParaRPr lang="pl-PL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" name="Grupa 6"/>
          <p:cNvGrpSpPr/>
          <p:nvPr/>
        </p:nvGrpSpPr>
        <p:grpSpPr>
          <a:xfrm>
            <a:off x="0" y="-77579"/>
            <a:ext cx="9144000" cy="1298222"/>
            <a:chOff x="0" y="-77579"/>
            <a:chExt cx="9144000" cy="1298222"/>
          </a:xfrm>
        </p:grpSpPr>
        <p:sp>
          <p:nvSpPr>
            <p:cNvPr id="8" name="Tytuł 1"/>
            <p:cNvSpPr txBox="1">
              <a:spLocks/>
            </p:cNvSpPr>
            <p:nvPr/>
          </p:nvSpPr>
          <p:spPr>
            <a:xfrm>
              <a:off x="0" y="-20538"/>
              <a:ext cx="9144000" cy="1184141"/>
            </a:xfrm>
            <a:prstGeom prst="rect">
              <a:avLst/>
            </a:prstGeom>
            <a:solidFill>
              <a:schemeClr val="accent1">
                <a:alpha val="56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l-PL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PUBLICZNA SZKOŁA PODSTAWOWA </a:t>
              </a:r>
            </a:p>
            <a:p>
              <a:r>
                <a:rPr lang="pl-PL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W JEDLNI-LETNISKU</a:t>
              </a:r>
              <a:endPara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endParaRPr>
            </a:p>
          </p:txBody>
        </p:sp>
        <p:pic>
          <p:nvPicPr>
            <p:cNvPr id="9" name="Obraz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4769" y="-77579"/>
              <a:ext cx="1007324" cy="1298222"/>
            </a:xfrm>
            <a:prstGeom prst="rect">
              <a:avLst/>
            </a:prstGeom>
          </p:spPr>
        </p:pic>
        <p:pic>
          <p:nvPicPr>
            <p:cNvPr id="10" name="Obraz 9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5370" y1="25606" x2="83381" y2="22536"/>
                          <a14:foregroundMark x1="88377" y1="33360" x2="7493" y2="35784"/>
                          <a14:foregroundMark x1="11816" y1="21325" x2="62632" y2="12359"/>
                          <a14:foregroundMark x1="21806" y1="61632" x2="34774" y2="327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43" y="-35727"/>
              <a:ext cx="1020896" cy="1214517"/>
            </a:xfrm>
            <a:prstGeom prst="rect">
              <a:avLst/>
            </a:prstGeom>
          </p:spPr>
        </p:pic>
      </p:grpSp>
      <p:pic>
        <p:nvPicPr>
          <p:cNvPr id="12" name="Obraz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60" y="1422477"/>
            <a:ext cx="2520280" cy="347033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8218013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2"/>
          <p:cNvSpPr>
            <a:spLocks noChangeArrowheads="1"/>
          </p:cNvSpPr>
          <p:nvPr/>
        </p:nvSpPr>
        <p:spPr bwMode="auto">
          <a:xfrm>
            <a:off x="156095" y="1243367"/>
            <a:ext cx="4964542" cy="2862322"/>
          </a:xfrm>
          <a:prstGeom prst="rect">
            <a:avLst/>
          </a:prstGeom>
          <a:ln>
            <a:noFill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Józef Piłsudski był człowiekiem niezwykle skromnym, dużą wagę przykładał do takich wartości jak: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HONOR, OJCZYZNA, WOLNOŚĆ. </a:t>
            </a:r>
            <a:endParaRPr kumimoji="0" lang="pl-PL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l-PL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Jako przywódca narodu stawiający zawsze i</a:t>
            </a:r>
            <a:r>
              <a:rPr lang="pl-PL" dirty="0" smtClean="0"/>
              <a:t> </a:t>
            </a:r>
            <a:r>
              <a:rPr kumimoji="0" lang="pl-PL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wszędzie na pierwszym miejscu interes Polski, sam stanowił wzór skromności. Był autorytetem moralnym i politycznym. W uznaniu zasług otrzymał wiele  wyróżnień, odznaczeń i orderów zarówno polskich jak i zagranicznych.</a:t>
            </a:r>
            <a:endParaRPr kumimoji="0" lang="pl-PL" sz="105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anose="02020603050405020304" pitchFamily="18" charset="0"/>
            </a:endParaRPr>
          </a:p>
        </p:txBody>
      </p:sp>
      <p:sp useBgFill="1">
        <p:nvSpPr>
          <p:cNvPr id="3" name="Rectangle 3"/>
          <p:cNvSpPr>
            <a:spLocks noChangeArrowheads="1"/>
          </p:cNvSpPr>
          <p:nvPr/>
        </p:nvSpPr>
        <p:spPr bwMode="auto">
          <a:xfrm>
            <a:off x="156095" y="4310395"/>
            <a:ext cx="4964541" cy="646331"/>
          </a:xfrm>
          <a:prstGeom prst="rect">
            <a:avLst/>
          </a:prstGeom>
          <a:ln>
            <a:noFill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 tych powodów społeczność lokalna wybrała Marszałka Józefa Piłsudskiego na patrona szkoły. </a:t>
            </a:r>
            <a:endParaRPr kumimoji="0" lang="pl-PL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050" name="Picture 2" descr="Znalezione obrazy dla zapytania piłsudski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2" r="14010"/>
          <a:stretch/>
        </p:blipFill>
        <p:spPr bwMode="auto">
          <a:xfrm>
            <a:off x="5436096" y="1235832"/>
            <a:ext cx="3555330" cy="3832499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grpSp>
        <p:nvGrpSpPr>
          <p:cNvPr id="6" name="Grupa 5"/>
          <p:cNvGrpSpPr/>
          <p:nvPr/>
        </p:nvGrpSpPr>
        <p:grpSpPr>
          <a:xfrm>
            <a:off x="0" y="-77579"/>
            <a:ext cx="9144000" cy="1298222"/>
            <a:chOff x="0" y="-77579"/>
            <a:chExt cx="9144000" cy="1298222"/>
          </a:xfrm>
        </p:grpSpPr>
        <p:sp>
          <p:nvSpPr>
            <p:cNvPr id="7" name="Tytuł 1"/>
            <p:cNvSpPr txBox="1">
              <a:spLocks/>
            </p:cNvSpPr>
            <p:nvPr/>
          </p:nvSpPr>
          <p:spPr>
            <a:xfrm>
              <a:off x="0" y="-20538"/>
              <a:ext cx="9144000" cy="1184141"/>
            </a:xfrm>
            <a:prstGeom prst="rect">
              <a:avLst/>
            </a:prstGeom>
            <a:solidFill>
              <a:schemeClr val="accent1">
                <a:alpha val="56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l-PL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PUBLICZNA SZKOŁA PODSTAWOWA </a:t>
              </a:r>
            </a:p>
            <a:p>
              <a:r>
                <a:rPr lang="pl-PL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W JEDLNI-LETNISKU</a:t>
              </a:r>
              <a:endPara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endParaRPr>
            </a:p>
          </p:txBody>
        </p:sp>
        <p:pic>
          <p:nvPicPr>
            <p:cNvPr id="8" name="Obraz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4769" y="-77579"/>
              <a:ext cx="1007324" cy="1298222"/>
            </a:xfrm>
            <a:prstGeom prst="rect">
              <a:avLst/>
            </a:prstGeom>
          </p:spPr>
        </p:pic>
        <p:pic>
          <p:nvPicPr>
            <p:cNvPr id="9" name="Obraz 8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15370" y1="25606" x2="83381" y2="22536"/>
                          <a14:foregroundMark x1="88377" y1="33360" x2="7493" y2="35784"/>
                          <a14:foregroundMark x1="11816" y1="21325" x2="62632" y2="12359"/>
                          <a14:foregroundMark x1="21806" y1="61632" x2="34774" y2="327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43" y="-35727"/>
              <a:ext cx="1020896" cy="12145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83193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C:\Users\Stokrotka\Desktop\Wydarzenia w oddziałach przedszkonych cd.  2015-2016\IMAG4731_BURST001.jpg">
            <a:extLst>
              <a:ext uri="{FF2B5EF4-FFF2-40B4-BE49-F238E27FC236}">
                <a16:creationId xmlns="" xmlns:a16="http://schemas.microsoft.com/office/drawing/2014/main" id="{FD0D0C1F-79D3-49D2-A7E7-42B90299C61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03740"/>
            <a:ext cx="3816424" cy="207636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62523951-623E-4C72-930A-4B9D00A7BAEB}"/>
              </a:ext>
            </a:extLst>
          </p:cNvPr>
          <p:cNvSpPr txBox="1"/>
          <p:nvPr/>
        </p:nvSpPr>
        <p:spPr>
          <a:xfrm>
            <a:off x="2843808" y="1170215"/>
            <a:ext cx="3993088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2800" dirty="0"/>
              <a:t>Spotkanie z żołnierzem</a:t>
            </a:r>
          </a:p>
        </p:txBody>
      </p:sp>
      <p:grpSp>
        <p:nvGrpSpPr>
          <p:cNvPr id="10" name="Grupa 9"/>
          <p:cNvGrpSpPr/>
          <p:nvPr/>
        </p:nvGrpSpPr>
        <p:grpSpPr>
          <a:xfrm>
            <a:off x="0" y="-77579"/>
            <a:ext cx="9144000" cy="1298222"/>
            <a:chOff x="0" y="-77579"/>
            <a:chExt cx="9144000" cy="1298222"/>
          </a:xfrm>
        </p:grpSpPr>
        <p:sp>
          <p:nvSpPr>
            <p:cNvPr id="11" name="Tytuł 1"/>
            <p:cNvSpPr txBox="1">
              <a:spLocks/>
            </p:cNvSpPr>
            <p:nvPr/>
          </p:nvSpPr>
          <p:spPr>
            <a:xfrm>
              <a:off x="0" y="-20538"/>
              <a:ext cx="9144000" cy="1184141"/>
            </a:xfrm>
            <a:prstGeom prst="rect">
              <a:avLst/>
            </a:prstGeom>
            <a:solidFill>
              <a:schemeClr val="accent1">
                <a:alpha val="56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l-PL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PUBLICZNA SZKOŁA PODSTAWOWA </a:t>
              </a:r>
            </a:p>
            <a:p>
              <a:r>
                <a:rPr lang="pl-PL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W JEDLNI-LETNISKU</a:t>
              </a:r>
              <a:endPara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endParaRPr>
            </a:p>
          </p:txBody>
        </p:sp>
        <p:pic>
          <p:nvPicPr>
            <p:cNvPr id="12" name="Obraz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4769" y="-77579"/>
              <a:ext cx="1007324" cy="1298222"/>
            </a:xfrm>
            <a:prstGeom prst="rect">
              <a:avLst/>
            </a:prstGeom>
          </p:spPr>
        </p:pic>
        <p:pic>
          <p:nvPicPr>
            <p:cNvPr id="13" name="Obraz 12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15370" y1="25606" x2="83381" y2="22536"/>
                          <a14:foregroundMark x1="88377" y1="33360" x2="7493" y2="35784"/>
                          <a14:foregroundMark x1="11816" y1="21325" x2="62632" y2="12359"/>
                          <a14:foregroundMark x1="21806" y1="61632" x2="34774" y2="327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43" y="-35727"/>
              <a:ext cx="1020896" cy="1214517"/>
            </a:xfrm>
            <a:prstGeom prst="rect">
              <a:avLst/>
            </a:prstGeom>
          </p:spPr>
        </p:pic>
      </p:grpSp>
      <p:pic>
        <p:nvPicPr>
          <p:cNvPr id="15" name="Obraz 14" descr="C:\Users\Stokrotka\Desktop\Wydarzenia w oddziałach przedszkonych cd.  2015-2016\IMAG4741_BURST001.jpg">
            <a:extLst>
              <a:ext uri="{FF2B5EF4-FFF2-40B4-BE49-F238E27FC236}">
                <a16:creationId xmlns="" xmlns:a16="http://schemas.microsoft.com/office/drawing/2014/main" id="{844F48D9-3C30-4775-AE09-4E7D40EEBF2B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352" y="1782053"/>
            <a:ext cx="3888432" cy="211973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 useBgFill="1">
        <p:nvSpPr>
          <p:cNvPr id="16" name="Prostokąt 15">
            <a:extLst>
              <a:ext uri="{FF2B5EF4-FFF2-40B4-BE49-F238E27FC236}">
                <a16:creationId xmlns="" xmlns:a16="http://schemas.microsoft.com/office/drawing/2014/main" id="{7AC4C5D0-E679-4DA7-B620-6FF87F028818}"/>
              </a:ext>
            </a:extLst>
          </p:cNvPr>
          <p:cNvSpPr/>
          <p:nvPr/>
        </p:nvSpPr>
        <p:spPr>
          <a:xfrm>
            <a:off x="467544" y="4209282"/>
            <a:ext cx="8261239" cy="707886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l-PL" sz="2000" b="1" i="1" dirty="0">
                <a:solidFill>
                  <a:schemeClr val="tx1"/>
                </a:solidFill>
              </a:rPr>
              <a:t>Służba w  Batalionie  Reprezentacyjnym  Wojska  Polskiego  jest zaszczytna </a:t>
            </a:r>
            <a:br>
              <a:rPr lang="pl-PL" sz="2000" b="1" i="1" dirty="0">
                <a:solidFill>
                  <a:schemeClr val="tx1"/>
                </a:solidFill>
              </a:rPr>
            </a:br>
            <a:r>
              <a:rPr lang="pl-PL" sz="2000" b="1" i="1" dirty="0">
                <a:solidFill>
                  <a:schemeClr val="tx1"/>
                </a:solidFill>
              </a:rPr>
              <a:t> i wymaga od  kandydatów  pełnego  zaangażowania.</a:t>
            </a:r>
            <a:endParaRPr lang="pl-PL" sz="2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971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1341</Words>
  <Application>Microsoft Office PowerPoint</Application>
  <PresentationFormat>Pokaz na ekranie (16:9)</PresentationFormat>
  <Paragraphs>197</Paragraphs>
  <Slides>42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42</vt:i4>
      </vt:variant>
    </vt:vector>
  </HeadingPairs>
  <TitlesOfParts>
    <vt:vector size="48" baseType="lpstr">
      <vt:lpstr>Adobe Caslon Pro Bold</vt:lpstr>
      <vt:lpstr>Arial</vt:lpstr>
      <vt:lpstr>Calibri</vt:lpstr>
      <vt:lpstr>Monotype Corsiva</vt:lpstr>
      <vt:lpstr>Times New Roman</vt:lpstr>
      <vt:lpstr>Motyw pakietu Office</vt:lpstr>
      <vt:lpstr>PATRON SZKOŁY JAKO PRZYKŁAD OSOBOWY I ŹRÓDŁO WARTOŚCI PRZEKAZYWANYCH UCZNIOM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Ministrerstwo Edukacji Narodowej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FUNKCJA PATRONA SZKOŁY W BUDOWANIU PRZESTRZENI AKSJOLOGICZNEJ SZKOŁY.</dc:title>
  <dc:creator>grzeg</dc:creator>
  <cp:lastModifiedBy>Grzegorz Brzoza</cp:lastModifiedBy>
  <cp:revision>64</cp:revision>
  <dcterms:created xsi:type="dcterms:W3CDTF">2018-03-05T16:43:32Z</dcterms:created>
  <dcterms:modified xsi:type="dcterms:W3CDTF">2018-12-10T12:51:09Z</dcterms:modified>
</cp:coreProperties>
</file>