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23"/>
  </p:handoutMasterIdLst>
  <p:sldIdLst>
    <p:sldId id="263" r:id="rId2"/>
    <p:sldId id="308" r:id="rId3"/>
    <p:sldId id="283" r:id="rId4"/>
    <p:sldId id="265" r:id="rId5"/>
    <p:sldId id="294" r:id="rId6"/>
    <p:sldId id="310" r:id="rId7"/>
    <p:sldId id="312" r:id="rId8"/>
    <p:sldId id="291" r:id="rId9"/>
    <p:sldId id="317" r:id="rId10"/>
    <p:sldId id="282" r:id="rId11"/>
    <p:sldId id="290" r:id="rId12"/>
    <p:sldId id="311" r:id="rId13"/>
    <p:sldId id="316" r:id="rId14"/>
    <p:sldId id="313" r:id="rId15"/>
    <p:sldId id="296" r:id="rId16"/>
    <p:sldId id="295" r:id="rId17"/>
    <p:sldId id="300" r:id="rId18"/>
    <p:sldId id="304" r:id="rId19"/>
    <p:sldId id="306" r:id="rId20"/>
    <p:sldId id="307" r:id="rId21"/>
    <p:sldId id="314" r:id="rId22"/>
  </p:sldIdLst>
  <p:sldSz cx="12192000" cy="6858000"/>
  <p:notesSz cx="6797675" cy="9926638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roxima Nova" charset="0"/>
      <p:regular r:id="rId28"/>
      <p:bold r:id="rId29"/>
    </p:embeddedFont>
    <p:embeddedFont>
      <p:font typeface="Lato" charset="0"/>
      <p:regular r:id="rId30"/>
      <p:bold r:id="rId31"/>
      <p:italic r:id="rId32"/>
      <p:boldItalic r:id="rId33"/>
    </p:embeddedFont>
    <p:embeddedFont>
      <p:font typeface="Proxima Nova Cond" charset="0"/>
      <p:regular r:id="rId34"/>
      <p:bold r:id="rId35"/>
    </p:embeddedFont>
    <p:embeddedFont>
      <p:font typeface="Century" pitchFamily="18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4A4A"/>
    <a:srgbClr val="FF0000"/>
    <a:srgbClr val="002060"/>
    <a:srgbClr val="0082B0"/>
    <a:srgbClr val="B28C40"/>
    <a:srgbClr val="D1A62D"/>
    <a:srgbClr val="044D7E"/>
    <a:srgbClr val="E94F37"/>
    <a:srgbClr val="8DC044"/>
    <a:srgbClr val="0671B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0"/>
    <p:restoredTop sz="95964"/>
  </p:normalViewPr>
  <p:slideViewPr>
    <p:cSldViewPr snapToGrid="0" snapToObjects="1">
      <p:cViewPr varScale="1">
        <p:scale>
          <a:sx n="88" d="100"/>
          <a:sy n="88" d="100"/>
        </p:scale>
        <p:origin x="-43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B27021E-9594-B34D-9BCB-C261D677B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0B96F4C-0F07-EC4D-AFFC-9532841E5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CC5-9B90-5345-B01F-23A490CF1A89}" type="datetimeFigureOut">
              <a:rPr lang="pl-PL" smtClean="0"/>
              <a:pPr/>
              <a:t>2020-09-01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E605A40-F573-DD41-9782-893F2F981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7F97BE61-E29C-9945-8FF9-35BB49B36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60C7-CB6A-D04C-8E3B-3CD3CF23A38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162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pPr/>
              <a:t>2020-09-01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42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pPr/>
              <a:t>2020-09-01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1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pPr/>
              <a:t>2020-09-01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29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6C00-D6A4-8B4A-AA79-4F8CFB65FBCA}" type="datetimeFigureOut">
              <a:rPr lang="pl-PL" smtClean="0"/>
              <a:pPr/>
              <a:t>2020-09-01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7767-C19E-2649-8B1C-46B1B56D60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158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1205450" y="1690273"/>
            <a:ext cx="9781100" cy="1303740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Bezpieczny powrót do szkół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1818721" y="2685770"/>
            <a:ext cx="8554558" cy="3275193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Działania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MEN, GIS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 MZ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przygotowaniu organizacji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roku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szkolnego 2020/2021 w warunkach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epidemii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ts val="3000"/>
              </a:spcBef>
              <a:spcAft>
                <a:spcPts val="1200"/>
              </a:spcAft>
            </a:pP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26 sierpnia 2020 r.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641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371475" y="909936"/>
            <a:ext cx="11449050" cy="694815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warianty funkcjonowania szkół</a:t>
            </a:r>
            <a:endParaRPr lang="pl-PL" sz="30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1792882"/>
              </p:ext>
            </p:extLst>
          </p:nvPr>
        </p:nvGraphicFramePr>
        <p:xfrm>
          <a:off x="1087425" y="2166305"/>
          <a:ext cx="10017150" cy="2987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32"/>
                <a:gridCol w="2582531"/>
                <a:gridCol w="793825"/>
                <a:gridCol w="2582531"/>
                <a:gridCol w="2582531"/>
              </a:tblGrid>
              <a:tr h="57443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decyzyjny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A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B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C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984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kształcenia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TRADYCYJNY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</a:t>
                      </a:r>
                    </a:p>
                    <a:p>
                      <a:pPr algn="ctr"/>
                      <a:r>
                        <a:rPr lang="pl-PL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39320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Wytyczne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Ogólne wytyczne GIS,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MZ i MEN dla publicznych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niepublicznych szkół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placówek od 1 września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2020 r.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37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600075" y="449316"/>
            <a:ext cx="10991850" cy="606666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opcje funkcjonowania szkoły (Wariant B i C)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5529081"/>
              </p:ext>
            </p:extLst>
          </p:nvPr>
        </p:nvGraphicFramePr>
        <p:xfrm>
          <a:off x="920690" y="1311759"/>
          <a:ext cx="6846747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47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 </a:t>
                      </a:r>
                      <a:r>
                        <a:rPr lang="pl-PL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pozostających na kwarantannie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przewlekle chorych, na podstawie opinii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lekarza sprawującego opiekę zdrowotną nad uczniem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uczniów, którzy mają orzeczenie o indywidualnym nauczaniu z poradni psychologiczno-pedagogicznej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zajęcia w mniejszych grupach lub dla części klas (np. klasy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I-III – zajęcia stacjonarne,</a:t>
                      </a: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starsze klasy zajęcia zdalne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8751709"/>
              </p:ext>
            </p:extLst>
          </p:nvPr>
        </p:nvGraphicFramePr>
        <p:xfrm>
          <a:off x="8144404" y="1311759"/>
          <a:ext cx="3380845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45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Zawieszenie wszystkich zajęć stacjonarnych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przejście na nauczanie zdalne dla wszystkich uczniów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733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3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8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6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</a:t>
            </a:r>
            <a:r>
              <a:rPr lang="pl-PL" sz="2000" b="1" dirty="0" smtClean="0"/>
              <a:t>Inspektor </a:t>
            </a:r>
            <a:r>
              <a:rPr lang="pl-PL" sz="2000" b="1" dirty="0"/>
              <a:t>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5736821"/>
              </p:ext>
            </p:extLst>
          </p:nvPr>
        </p:nvGraphicFramePr>
        <p:xfrm>
          <a:off x="339468" y="1314273"/>
          <a:ext cx="5166696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Wystąpienie u dziecka lub pracownika szkoły co najmniej jednego z poniższych objawów poniższych objawów: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kaszel,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gorączka,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duszność,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węchu o nagłym początku,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lub zaburzenia smaku o nagłym początku.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Jeśli dziecko lub pracownik szkoły w okresie 14 dni przed wystąpieniem objawów miał bliski kontakt z osobą, u której stwierdzono zakażenie COVID‐19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6031542"/>
              </p:ext>
            </p:extLst>
          </p:nvPr>
        </p:nvGraphicFramePr>
        <p:xfrm>
          <a:off x="6214150" y="1311759"/>
          <a:ext cx="5625549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przypadków COVID‐19 w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szkole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 (podstawowa /średnia, specjalna/ integracyjna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urbanizacyjne/zagęszczenie ludzi na danym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terenie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organizacyjne/ architektoniczne szkoły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-mała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szkoła/ duża szkoła (powierzchnia na osobę)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odizolowania części klas od pozostałych w kontekście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ciągów komunikacyjnych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wejść do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-stan wentylacji – możliwość stosowania zalecanych </a:t>
                      </a:r>
                      <a:r>
                        <a:rPr lang="pl-PL" sz="16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procedr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-mieszanie się kadry pedagogicznej i pracowników obsługi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-inne istotne z punktu widzenia dyrektora/ państwowego powiatowego inspektora sanitarnego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598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4224282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Równoległobok 27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lipsa 29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5" name="Grupa 4"/>
          <p:cNvGrpSpPr/>
          <p:nvPr/>
        </p:nvGrpSpPr>
        <p:grpSpPr>
          <a:xfrm>
            <a:off x="1565668" y="1959011"/>
            <a:ext cx="9733439" cy="3909914"/>
            <a:chOff x="1610621" y="1959011"/>
            <a:chExt cx="9733439" cy="3909914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xmlns="" id="{1350A571-23B8-1F4E-BD92-C1DCB111A798}"/>
                </a:ext>
              </a:extLst>
            </p:cNvPr>
            <p:cNvSpPr/>
            <p:nvPr/>
          </p:nvSpPr>
          <p:spPr>
            <a:xfrm>
              <a:off x="2552074" y="1959011"/>
              <a:ext cx="8791986" cy="3909914"/>
            </a:xfrm>
            <a:prstGeom prst="rect">
              <a:avLst/>
            </a:prstGeom>
            <a:effectLst/>
          </p:spPr>
          <p:txBody>
            <a:bodyPr wrap="square" anchor="ctr" anchorCtr="0"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ograniczenie przebywania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osób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trzecich na terenie placówki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obowiązek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zachowania dystansu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przestrzeniach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wspólnych </a:t>
              </a:r>
              <a:b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lub zasłanianie nosa i ust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(korytarze, szatnia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j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edna klasa na jedną salę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10621" y="4641024"/>
              <a:ext cx="692097" cy="689318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10621" y="3599989"/>
              <a:ext cx="69209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12011" y="2477103"/>
              <a:ext cx="68931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7403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2021304" y="1959011"/>
            <a:ext cx="9755893" cy="3921254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stalenie grupy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dzieci uprawnionych do korzystania z zajęć świetlicowych 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omiar temperatury ciała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pracownikom przy wejściu do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placówki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zakaz wyjść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grupowych i wycieczek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szkolnych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zajęcia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wychowania fizycznego na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powietrzu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278" y="4826477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4138" y="4034571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4138" y="3242978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278" y="2450695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sp>
        <p:nvSpPr>
          <p:cNvPr id="24" name="Równoległobok 23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Elipsa 25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4337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503345" y="407791"/>
            <a:ext cx="1741993" cy="2180905"/>
            <a:chOff x="648537" y="472542"/>
            <a:chExt cx="1434901" cy="17964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35" name="Elipsa 34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sp>
        <p:nvSpPr>
          <p:cNvPr id="72" name="Elipsa 71"/>
          <p:cNvSpPr/>
          <p:nvPr/>
        </p:nvSpPr>
        <p:spPr>
          <a:xfrm rot="3026738">
            <a:off x="2376178" y="-2791662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0" name="Elipsa 69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1" name="Elipsa 70"/>
          <p:cNvSpPr/>
          <p:nvPr/>
        </p:nvSpPr>
        <p:spPr>
          <a:xfrm rot="3026738">
            <a:off x="10129427" y="-1058059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3689" y="4339678"/>
            <a:ext cx="41551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przypadku podejrzenia zarażenia </a:t>
            </a:r>
            <a:r>
              <a:rPr lang="pl-PL" sz="2800" b="1" dirty="0" smtClean="0">
                <a:solidFill>
                  <a:srgbClr val="044D7E"/>
                </a:solidFill>
                <a:latin typeface="Proxima Nova" panose="02000506030000020004" pitchFamily="50" charset="0"/>
              </a:rPr>
              <a:t>SARS-CoV-2</a:t>
            </a:r>
            <a:endParaRPr lang="pl-PL" sz="2800" b="1" dirty="0">
              <a:solidFill>
                <a:srgbClr val="044D7E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0" y="2073383"/>
            <a:ext cx="4783239" cy="1912657"/>
          </a:xfrm>
          <a:prstGeom prst="rect">
            <a:avLst/>
          </a:prstGeom>
          <a:solidFill>
            <a:srgbClr val="E94F37"/>
          </a:soli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0" rIns="0" bIns="72000" rtlCol="0" anchor="ctr"/>
          <a:lstStyle/>
          <a:p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Schemat </a:t>
            </a: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postępowania </a:t>
            </a:r>
            <a:endParaRPr lang="pl-PL" sz="4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9" name="Grupa 68"/>
          <p:cNvGrpSpPr/>
          <p:nvPr/>
        </p:nvGrpSpPr>
        <p:grpSpPr>
          <a:xfrm>
            <a:off x="2682118" y="419765"/>
            <a:ext cx="2076704" cy="2227696"/>
            <a:chOff x="2979037" y="3065177"/>
            <a:chExt cx="2393530" cy="256755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Elipsa 65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237794" y="371398"/>
            <a:ext cx="6083302" cy="5376009"/>
            <a:chOff x="5237794" y="775031"/>
            <a:chExt cx="6083302" cy="5376009"/>
          </a:xfrm>
        </p:grpSpPr>
        <p:grpSp>
          <p:nvGrpSpPr>
            <p:cNvPr id="68" name="Grupa 67"/>
            <p:cNvGrpSpPr/>
            <p:nvPr/>
          </p:nvGrpSpPr>
          <p:grpSpPr>
            <a:xfrm>
              <a:off x="5529898" y="912451"/>
              <a:ext cx="5791198" cy="5238589"/>
              <a:chOff x="5529898" y="912451"/>
              <a:chExt cx="5791198" cy="5238589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Prostokąt zaokrąglony 8"/>
              <p:cNvSpPr/>
              <p:nvPr/>
            </p:nvSpPr>
            <p:spPr>
              <a:xfrm>
                <a:off x="5534673" y="912451"/>
                <a:ext cx="2493936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Szkoła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7" name="Prostokąt zaokrąglony 26"/>
              <p:cNvSpPr/>
              <p:nvPr/>
            </p:nvSpPr>
            <p:spPr>
              <a:xfrm>
                <a:off x="8750280" y="914354"/>
                <a:ext cx="2492167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Dom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8" name="Prostokąt zaokrąglony 27"/>
              <p:cNvSpPr/>
              <p:nvPr/>
            </p:nvSpPr>
            <p:spPr>
              <a:xfrm>
                <a:off x="5534673" y="1775953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Odizoluj dziecko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9" name="Prostokąt zaokrąglony 28"/>
              <p:cNvSpPr/>
              <p:nvPr/>
            </p:nvSpPr>
            <p:spPr>
              <a:xfrm>
                <a:off x="5534673" y="2639455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Poinformuj rodziców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0" name="Prostokąt zaokrąglony 29"/>
              <p:cNvSpPr/>
              <p:nvPr/>
            </p:nvSpPr>
            <p:spPr>
              <a:xfrm>
                <a:off x="8750280" y="2211872"/>
                <a:ext cx="2492167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Rodzic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1" name="Prostokąt zaokrąglony 30"/>
              <p:cNvSpPr/>
              <p:nvPr/>
            </p:nvSpPr>
            <p:spPr>
              <a:xfrm>
                <a:off x="5529898" y="3502957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Lekarz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3" name="Prostokąt zaokrąglony 32"/>
              <p:cNvSpPr/>
              <p:nvPr/>
            </p:nvSpPr>
            <p:spPr>
              <a:xfrm>
                <a:off x="8809258" y="4348955"/>
                <a:ext cx="2511838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Decyzja o powrocie </a:t>
                </a:r>
                <a:b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</a:br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do szkoły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4" name="Prostokąt zaokrąglony 33"/>
              <p:cNvSpPr/>
              <p:nvPr/>
            </p:nvSpPr>
            <p:spPr>
              <a:xfrm>
                <a:off x="5534673" y="4366459"/>
                <a:ext cx="2493936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Podejrzenie zakażenia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cxnSp>
            <p:nvCxnSpPr>
              <p:cNvPr id="11" name="Łącznik prosty ze strzałką 10"/>
              <p:cNvCxnSpPr>
                <a:stCxn id="9" idx="2"/>
                <a:endCxn id="28" idx="0"/>
              </p:cNvCxnSpPr>
              <p:nvPr/>
            </p:nvCxnSpPr>
            <p:spPr>
              <a:xfrm>
                <a:off x="6781641" y="137637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>
                <a:stCxn id="28" idx="2"/>
                <a:endCxn id="29" idx="0"/>
              </p:cNvCxnSpPr>
              <p:nvPr/>
            </p:nvCxnSpPr>
            <p:spPr>
              <a:xfrm>
                <a:off x="6781641" y="2239877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ze strzałką 43"/>
              <p:cNvCxnSpPr>
                <a:stCxn id="29" idx="2"/>
              </p:cNvCxnSpPr>
              <p:nvPr/>
            </p:nvCxnSpPr>
            <p:spPr>
              <a:xfrm>
                <a:off x="6781641" y="3103379"/>
                <a:ext cx="1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/>
              <p:cNvCxnSpPr/>
              <p:nvPr/>
            </p:nvCxnSpPr>
            <p:spPr>
              <a:xfrm>
                <a:off x="6781642" y="3971734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ze strzałką 56"/>
              <p:cNvCxnSpPr>
                <a:endCxn id="30" idx="0"/>
              </p:cNvCxnSpPr>
              <p:nvPr/>
            </p:nvCxnSpPr>
            <p:spPr>
              <a:xfrm>
                <a:off x="9996364" y="1397249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ze strzałką 62"/>
              <p:cNvCxnSpPr/>
              <p:nvPr/>
            </p:nvCxnSpPr>
            <p:spPr>
              <a:xfrm>
                <a:off x="9996364" y="2688334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ze strzałką 63"/>
              <p:cNvCxnSpPr/>
              <p:nvPr/>
            </p:nvCxnSpPr>
            <p:spPr>
              <a:xfrm>
                <a:off x="9996364" y="3971734"/>
                <a:ext cx="0" cy="377221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rostokąt zaokrąglony 37"/>
              <p:cNvSpPr/>
              <p:nvPr/>
            </p:nvSpPr>
            <p:spPr>
              <a:xfrm>
                <a:off x="5529898" y="5687116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Państwowa Inspekcja Sanitarna</a:t>
                </a:r>
              </a:p>
            </p:txBody>
          </p:sp>
          <p:cxnSp>
            <p:nvCxnSpPr>
              <p:cNvPr id="39" name="Łącznik prosty ze strzałką 38"/>
              <p:cNvCxnSpPr/>
              <p:nvPr/>
            </p:nvCxnSpPr>
            <p:spPr>
              <a:xfrm>
                <a:off x="6781642" y="528364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37794" y="775031"/>
              <a:ext cx="748703" cy="7490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52537" y="775032"/>
              <a:ext cx="750514" cy="749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8261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cxnSp>
        <p:nvCxnSpPr>
          <p:cNvPr id="52" name="Łącznik prosty ze strzałką 51"/>
          <p:cNvCxnSpPr>
            <a:stCxn id="51" idx="3"/>
            <a:endCxn id="58" idx="1"/>
          </p:cNvCxnSpPr>
          <p:nvPr/>
        </p:nvCxnSpPr>
        <p:spPr>
          <a:xfrm>
            <a:off x="5405899" y="2462091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45678" y="2009612"/>
            <a:ext cx="7900644" cy="904957"/>
            <a:chOff x="2521478" y="2243368"/>
            <a:chExt cx="7060632" cy="904957"/>
          </a:xfrm>
        </p:grpSpPr>
        <p:sp>
          <p:nvSpPr>
            <p:cNvPr id="51" name="Prostokąt zaokrąglony 50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prowadzi dochodzenie epidemiologiczne</a:t>
              </a:r>
            </a:p>
          </p:txBody>
        </p:sp>
        <p:sp>
          <p:nvSpPr>
            <p:cNvPr id="58" name="Prostokąt zaokrąglony 57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krąg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osób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narażonych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145678" y="3191297"/>
            <a:ext cx="7900644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osoby z bliskiego kontaktu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kwarantanna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145678" y="4372983"/>
            <a:ext cx="7900644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inne osoby z kontaktu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nadzór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epidemiologiczny</a:t>
              </a:r>
              <a:endParaRPr lang="pl-PL" sz="2000" b="1" dirty="0">
                <a:solidFill>
                  <a:schemeClr val="bg1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405899" y="3643776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405899" y="4825462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7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4586859" y="1986500"/>
            <a:ext cx="3260221" cy="904957"/>
          </a:xfrm>
          <a:prstGeom prst="roundRect">
            <a:avLst/>
          </a:prstGeom>
          <a:solidFill>
            <a:srgbClr val="E94F37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Kwarantanna</a:t>
            </a:r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1723690" y="3301403"/>
            <a:ext cx="8744620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10. lub 11.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możliwość pobrania wymazu w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punkcie </a:t>
              </a:r>
              <a:r>
                <a:rPr lang="pl-PL" sz="2000" b="1" i="1" dirty="0" err="1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drive</a:t>
              </a:r>
              <a:r>
                <a:rPr lang="pl-PL" sz="2000" b="1" i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thru</a:t>
              </a:r>
              <a:endParaRPr lang="pl-PL" sz="2000" b="1" i="1" dirty="0">
                <a:solidFill>
                  <a:srgbClr val="00B0F0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723690" y="4483089"/>
            <a:ext cx="8744620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14.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automatyczne zakończenie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332180" y="3753882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32180" y="4935568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904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5740768" y="3308959"/>
            <a:ext cx="6520862" cy="2167925"/>
            <a:chOff x="6202726" y="3660353"/>
            <a:chExt cx="3811969" cy="1452515"/>
          </a:xfrm>
        </p:grpSpPr>
        <p:sp>
          <p:nvSpPr>
            <p:cNvPr id="6" name="Elipsa 5"/>
            <p:cNvSpPr/>
            <p:nvPr/>
          </p:nvSpPr>
          <p:spPr>
            <a:xfrm>
              <a:off x="6437033" y="3754595"/>
              <a:ext cx="173144" cy="173144"/>
            </a:xfrm>
            <a:prstGeom prst="ellipse">
              <a:avLst/>
            </a:prstGeom>
            <a:solidFill>
              <a:srgbClr val="79A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6" name="Elipsa 25"/>
            <p:cNvSpPr/>
            <p:nvPr/>
          </p:nvSpPr>
          <p:spPr>
            <a:xfrm>
              <a:off x="6202726" y="4115215"/>
              <a:ext cx="173144" cy="173144"/>
            </a:xfrm>
            <a:prstGeom prst="ellipse">
              <a:avLst/>
            </a:prstGeom>
            <a:solidFill>
              <a:srgbClr val="FEE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7" name="Elipsa 26"/>
            <p:cNvSpPr/>
            <p:nvPr/>
          </p:nvSpPr>
          <p:spPr>
            <a:xfrm>
              <a:off x="6437033" y="4115215"/>
              <a:ext cx="173144" cy="173144"/>
            </a:xfrm>
            <a:prstGeom prst="ellipse">
              <a:avLst/>
            </a:prstGeom>
            <a:solidFill>
              <a:srgbClr val="F7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617099" y="3660353"/>
              <a:ext cx="3214882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d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otychczasowe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6643291" y="4026748"/>
              <a:ext cx="2491740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nowe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5" name="Elipsa 24"/>
            <p:cNvSpPr/>
            <p:nvPr/>
          </p:nvSpPr>
          <p:spPr>
            <a:xfrm>
              <a:off x="6437033" y="4479595"/>
              <a:ext cx="173144" cy="173144"/>
            </a:xfrm>
            <a:prstGeom prst="ellipse">
              <a:avLst/>
            </a:prstGeom>
            <a:solidFill>
              <a:srgbClr val="ED1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720749" y="4391129"/>
              <a:ext cx="3293946" cy="72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z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agrożenie dodatkowymi obostrzeniami</a:t>
              </a:r>
            </a:p>
            <a:p>
              <a:endPara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  <a:p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</p:grpSp>
      <p:sp>
        <p:nvSpPr>
          <p:cNvPr id="30" name="Równoległobok 29"/>
          <p:cNvSpPr/>
          <p:nvPr/>
        </p:nvSpPr>
        <p:spPr>
          <a:xfrm flipH="1">
            <a:off x="5119743" y="1038279"/>
            <a:ext cx="5902167" cy="2284189"/>
          </a:xfrm>
          <a:prstGeom prst="parallelogram">
            <a:avLst/>
          </a:prstGeom>
          <a:gradFill>
            <a:gsLst>
              <a:gs pos="85000">
                <a:srgbClr val="00B0F0"/>
              </a:gs>
              <a:gs pos="15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rtlCol="0" anchor="ctr"/>
          <a:lstStyle/>
          <a:p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Sytuacja epidemiologiczna </a:t>
            </a:r>
            <a:b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na terenie Polski</a:t>
            </a:r>
            <a:endParaRPr lang="pl-PL" sz="28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65" y="613644"/>
            <a:ext cx="5057454" cy="488418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5387494" y="5138059"/>
            <a:ext cx="68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Proxima Nova Cond" panose="02000506030000020004" pitchFamily="50" charset="0"/>
              </a:rPr>
              <a:t>Aktualne obszary z nowymi zasadami bezpieczeństwa można śledzić na stronie: https://www.gov.pl/web/koronawirus/powiaty-z-restrykcjami</a:t>
            </a:r>
          </a:p>
        </p:txBody>
      </p:sp>
    </p:spTree>
    <p:extLst>
      <p:ext uri="{BB962C8B-B14F-4D97-AF65-F5344CB8AC3E}">
        <p14:creationId xmlns:p14="http://schemas.microsoft.com/office/powerpoint/2010/main" xmlns="" val="13303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866274" y="2322617"/>
            <a:ext cx="10459452" cy="1728966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ocenia lokalną sytuację epidemiologiczną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na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danym obszarze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wystąpienie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przypadków </a:t>
              </a:r>
              <a:r>
                <a:rPr lang="pl-PL" sz="2000" b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zakażenia </a:t>
              </a:r>
              <a:r>
                <a:rPr lang="pl-PL" sz="2000" b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SARS-CoV-2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wśród uczniów lub pracowników szkoły</a:t>
              </a:r>
            </a:p>
          </p:txBody>
        </p:sp>
      </p:grpSp>
      <p:sp>
        <p:nvSpPr>
          <p:cNvPr id="75" name="Prostokąt zaokrąglony 74"/>
          <p:cNvSpPr/>
          <p:nvPr/>
        </p:nvSpPr>
        <p:spPr>
          <a:xfrm>
            <a:off x="3937940" y="4416186"/>
            <a:ext cx="4316120" cy="90495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000" b="1" dirty="0">
                <a:solidFill>
                  <a:srgbClr val="044D7E"/>
                </a:solidFill>
                <a:latin typeface="Proxima Nova" panose="02000506030000020004" pitchFamily="50" charset="0"/>
              </a:rPr>
              <a:t>wydaje opinię dotyczącą zakresu zawieszenia zajęć stacjonarnych</a:t>
            </a:r>
          </a:p>
        </p:txBody>
      </p:sp>
      <p:cxnSp>
        <p:nvCxnSpPr>
          <p:cNvPr id="78" name="Łącznik prosty ze strzałką 77"/>
          <p:cNvCxnSpPr>
            <a:stCxn id="73" idx="2"/>
            <a:endCxn id="75" idx="3"/>
          </p:cNvCxnSpPr>
          <p:nvPr/>
        </p:nvCxnSpPr>
        <p:spPr>
          <a:xfrm flipH="1">
            <a:off x="8254060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26" name="Łącznik prosty ze strzałką 25"/>
          <p:cNvCxnSpPr>
            <a:stCxn id="67" idx="2"/>
            <a:endCxn id="75" idx="1"/>
          </p:cNvCxnSpPr>
          <p:nvPr/>
        </p:nvCxnSpPr>
        <p:spPr>
          <a:xfrm>
            <a:off x="3024334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75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51780" y="1720596"/>
            <a:ext cx="727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Dziękuję za uwagę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5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330499" y="0"/>
            <a:ext cx="8584560" cy="60594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190500" dist="165100" algn="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ównoległobok 25"/>
          <p:cNvSpPr/>
          <p:nvPr/>
        </p:nvSpPr>
        <p:spPr>
          <a:xfrm flipH="1">
            <a:off x="463097" y="2519035"/>
            <a:ext cx="5458658" cy="686893"/>
          </a:xfrm>
          <a:prstGeom prst="parallelogram">
            <a:avLst/>
          </a:prstGeom>
          <a:gradFill>
            <a:gsLst>
              <a:gs pos="69000">
                <a:srgbClr val="8DC044"/>
              </a:gs>
              <a:gs pos="8000">
                <a:srgbClr val="8DC044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32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stacjonarnie</a:t>
            </a:r>
            <a:endParaRPr lang="nb-NO" sz="32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73948" y="1266859"/>
            <a:ext cx="5805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b="1" dirty="0" smtClean="0">
                <a:solidFill>
                  <a:srgbClr val="00B0F0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Państwa europejskie,</a:t>
            </a: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które będą prowadziły naukę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73948" y="32821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w roku szkolnym 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2020/2021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1426916" y="5232325"/>
            <a:ext cx="173144" cy="173144"/>
          </a:xfrm>
          <a:prstGeom prst="ellipse">
            <a:avLst/>
          </a:prstGeom>
          <a:solidFill>
            <a:srgbClr val="79A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3501915" y="5232325"/>
            <a:ext cx="173144" cy="173144"/>
          </a:xfrm>
          <a:prstGeom prst="ellipse">
            <a:avLst/>
          </a:prstGeom>
          <a:solidFill>
            <a:srgbClr val="06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633174" y="5136239"/>
            <a:ext cx="168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s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tacjonarna nauka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3708173" y="5136239"/>
            <a:ext cx="10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b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rak decyzji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1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198120" y="3541512"/>
            <a:ext cx="11795758" cy="863600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dla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publicznych i niepublicznych </a:t>
            </a: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szkół i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placówek </a:t>
            </a: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od 1 września 2020 r.</a:t>
            </a:r>
            <a:endParaRPr lang="pl-PL" sz="2000" b="1" dirty="0">
              <a:solidFill>
                <a:srgbClr val="00B0F0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ównoległobok 23"/>
          <p:cNvSpPr/>
          <p:nvPr/>
        </p:nvSpPr>
        <p:spPr>
          <a:xfrm>
            <a:off x="2564270" y="1875871"/>
            <a:ext cx="8138079" cy="1303740"/>
          </a:xfrm>
          <a:prstGeom prst="parallelogram">
            <a:avLst/>
          </a:prstGeom>
          <a:gradFill>
            <a:gsLst>
              <a:gs pos="69000">
                <a:srgbClr val="00B0F0"/>
              </a:gs>
              <a:gs pos="8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Wytyczne GIS, MZ i MEN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825" y="1661594"/>
            <a:ext cx="1731598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8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/>
              <a:t>Co z uczniami w klasie, gdy jeden z nich zostanie zakażony?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1338" y="2321072"/>
            <a:ext cx="9738360" cy="118361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W sytuacji, gdy jeden z uczniów zachoruje na COVID-19, kwarantannie będą musieli poddać się pozostali uczniowie z tej klasy. Wówczas prowadzenie dla nich zajęć w formie zdalnej będzie jedyną możliwością kontynuowania nauki. Nauka stacjonarna dla innych klas w danej szkole uzależniona zostanie od tego w jakim stopniu byli oni narażeni </a:t>
            </a:r>
            <a:r>
              <a:rPr lang="pl-PL" dirty="0" smtClean="0"/>
              <a:t>na zakażenie.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. </a:t>
            </a:r>
            <a:r>
              <a:rPr lang="pl-PL" dirty="0"/>
              <a:t>Dyrektor szkoły, bez względu na to, czy placówka znajduje się w strefie czerwonej, żółtej czy zielonej, może wprowadzić dodatkowe obostrzenia lub środki bezpieczeństwa, takie jak np. obowiązek zakrywania nosa i ust w częściach wspólnych szkoły czy podczas przerw.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/>
              <a:t>Czy dyrektor szkoły może wprowadzić w placówce dodatkowe obostrzenia lub środki bezpieczeństwa?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6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nauczyciel na kwarantannie może wykonywać </a:t>
            </a:r>
            <a:r>
              <a:rPr lang="pl-PL" b="1" dirty="0" smtClean="0"/>
              <a:t>pracę?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/>
              <a:t>Może</a:t>
            </a:r>
            <a:r>
              <a:rPr lang="pl-PL" dirty="0"/>
              <a:t>, wyłącznie zdalną, o ile taki sposób zostanie ustalony z pracodawcą- dyrektorem szkoły. Kwarantanna nie oznacza niezdolności do pracy w rozumieniu art. 6 ust. 1 ustawy z 25 czerwca 1999 r. o świadczeniach pieniężnych z ubezpieczenia społecznego w razie choroby i macierzyństwa zasiłek chorobowy, lecz stanowi niemożność wykonywania pracy  w określony sposób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/>
              <a:t>Nauczyciel na kwarantannie nie może pracować poza miejscem kwarantanny.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/>
              <a:t>Decyzja powinna być podjęta na podstawie opinii lekarza sprawującego opiekę zdrowotną nad uczniem z chorobą przewlekłą.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Czy uczniowie przewlekle chorzy (np. z deficytem odporności) na co dzień uczęszczający do szkoły powinni uczestniczyć w lekcjach stacjonarnych?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trzeba zachowywać dystans społeczny na terenie szkoły? Czy dzieci muszą nosić maseczki?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sz="1400" dirty="0"/>
              <a:t>W miarę możliwości zaleca się taką organizację pracy szkoły i jej koordynację, która umożliwi zachowanie dystansu między osobami przebywającymi na terenie szkoły i ograniczy gromadzenie się uczniów (np. różne godziny przychodzenia uczniów z poszczególnych klas do szkoły, różne godziny przerw lub zajęć na boisku) oraz unikanie częstej zmiany pomieszczeń, w których odbywają się zajęcia. Ponadto obowiązują ogólne zasady higieny: częste mycie rąk, ochrona podczas kichania i kaszlu oraz unikanie dotykania oczu, nosa i ust. Maseczki powinny być stosowane w przypadku niemożności zachowania dystansu np. w czasie przerw w miejscach wspólnie użytkowanych, o ile nie jest zachowane zróżnicowanie czasowe </a:t>
            </a:r>
            <a:r>
              <a:rPr lang="pl-PL" sz="1400" dirty="0" smtClean="0"/>
              <a:t>w prowadzeniu zajęć.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Jeżeli u dziecka, przebywa na terenie szkoły, podejrzewa się infekcyjną chorobę wirusową, to funkcję tę pełni osoba wyznaczona zgodnie z procedurami ustalonymi przez dyrektora szkoły. Opiekun przebywający w tym samym pomieszczeniu powinien zachować dystans wynoszący min. 2 m, zakryć usta i nos maseczką.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Kto powinien pilnować odizolowanego ucznia, który ma objawy choroby? Czy trzeba zachować odstęp i nałożyć maseczkę?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983749" y="734395"/>
            <a:ext cx="8224503" cy="4583723"/>
            <a:chOff x="2153051" y="797521"/>
            <a:chExt cx="8224503" cy="4583723"/>
          </a:xfrm>
          <a:effectLst>
            <a:outerShdw blurRad="228600" dist="228600" dir="78000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36062" y="797521"/>
              <a:ext cx="3241492" cy="4583723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3051" y="797521"/>
              <a:ext cx="3241492" cy="458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438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9457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 CKE">
  <a:themeElements>
    <a:clrScheme name="Niestandardowy 2">
      <a:dk1>
        <a:srgbClr val="000000"/>
      </a:dk1>
      <a:lt1>
        <a:srgbClr val="FFFFFF"/>
      </a:lt1>
      <a:dk2>
        <a:srgbClr val="626362"/>
      </a:dk2>
      <a:lt2>
        <a:srgbClr val="E7E6E6"/>
      </a:lt2>
      <a:accent1>
        <a:srgbClr val="F5E188"/>
      </a:accent1>
      <a:accent2>
        <a:srgbClr val="3499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tyw1 CKE" id="{86C8FC34-3394-E745-8AF4-E8F4F83B929B}" vid="{9983CEDA-9566-A443-A871-7E08D8D1F54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 CKE</Template>
  <TotalTime>1882</TotalTime>
  <Words>873</Words>
  <Application>Microsoft Office PowerPoint</Application>
  <PresentationFormat>Niestandardowy</PresentationFormat>
  <Paragraphs>122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Arial</vt:lpstr>
      <vt:lpstr>Calibri</vt:lpstr>
      <vt:lpstr>Proxima Nova</vt:lpstr>
      <vt:lpstr>Lato</vt:lpstr>
      <vt:lpstr>Proxima Nova Cond</vt:lpstr>
      <vt:lpstr>Times New Roman</vt:lpstr>
      <vt:lpstr>Wingdings</vt:lpstr>
      <vt:lpstr>Symbol</vt:lpstr>
      <vt:lpstr>Century</vt:lpstr>
      <vt:lpstr>Motyw1 CKE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beata.czapska@me.com</dc:creator>
  <cp:lastModifiedBy>Komputer</cp:lastModifiedBy>
  <cp:revision>160</cp:revision>
  <cp:lastPrinted>2020-08-12T10:36:46Z</cp:lastPrinted>
  <dcterms:created xsi:type="dcterms:W3CDTF">2020-07-29T10:15:08Z</dcterms:created>
  <dcterms:modified xsi:type="dcterms:W3CDTF">2020-09-01T15:01:52Z</dcterms:modified>
</cp:coreProperties>
</file>