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61B88EFD-8A48-4955-B99D-BF409A593C8F}" type="slidenum">
              <a:rPr lang="pl-PL" smtClean="0"/>
              <a:pPr/>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5791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B88EFD-8A48-4955-B99D-BF409A593C8F}" type="slidenum">
              <a:rPr lang="pl-PL" smtClean="0"/>
              <a:pPr/>
              <a:t>‹#›</a:t>
            </a:fld>
            <a:endParaRPr lang="pl-PL"/>
          </a:p>
        </p:txBody>
      </p:sp>
    </p:spTree>
    <p:extLst>
      <p:ext uri="{BB962C8B-B14F-4D97-AF65-F5344CB8AC3E}">
        <p14:creationId xmlns:p14="http://schemas.microsoft.com/office/powerpoint/2010/main" xmlns="" val="72282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0230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0109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spTree>
    <p:extLst>
      <p:ext uri="{BB962C8B-B14F-4D97-AF65-F5344CB8AC3E}">
        <p14:creationId xmlns:p14="http://schemas.microsoft.com/office/powerpoint/2010/main" xmlns="" val="185254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48693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08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673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45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spTree>
    <p:extLst>
      <p:ext uri="{BB962C8B-B14F-4D97-AF65-F5344CB8AC3E}">
        <p14:creationId xmlns:p14="http://schemas.microsoft.com/office/powerpoint/2010/main" xmlns="" val="370852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1B88EFD-8A48-4955-B99D-BF409A593C8F}" type="slidenum">
              <a:rPr lang="pl-PL" smtClean="0"/>
              <a:pPr/>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84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B88EFD-8A48-4955-B99D-BF409A593C8F}" type="slidenum">
              <a:rPr lang="pl-PL" smtClean="0"/>
              <a:pPr/>
              <a:t>‹#›</a:t>
            </a:fld>
            <a:endParaRPr lang="pl-P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4580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1B88EFD-8A48-4955-B99D-BF409A593C8F}" type="slidenum">
              <a:rPr lang="pl-PL" smtClean="0"/>
              <a:pPr/>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4797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1B88EFD-8A48-4955-B99D-BF409A593C8F}" type="slidenum">
              <a:rPr lang="pl-PL" smtClean="0"/>
              <a:pPr/>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928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1B88EFD-8A48-4955-B99D-BF409A593C8F}" type="slidenum">
              <a:rPr lang="pl-PL" smtClean="0"/>
              <a:pPr/>
              <a:t>‹#›</a:t>
            </a:fld>
            <a:endParaRPr lang="pl-PL"/>
          </a:p>
        </p:txBody>
      </p:sp>
    </p:spTree>
    <p:extLst>
      <p:ext uri="{BB962C8B-B14F-4D97-AF65-F5344CB8AC3E}">
        <p14:creationId xmlns:p14="http://schemas.microsoft.com/office/powerpoint/2010/main" xmlns="" val="417430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B88EFD-8A48-4955-B99D-BF409A593C8F}" type="slidenum">
              <a:rPr lang="pl-PL" smtClean="0"/>
              <a:pPr/>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47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5E67A5B-F866-4D2F-8D29-AA74B0480786}" type="datetimeFigureOut">
              <a:rPr lang="pl-PL" smtClean="0"/>
              <a:pPr/>
              <a:t>2020-06-24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1B88EFD-8A48-4955-B99D-BF409A593C8F}" type="slidenum">
              <a:rPr lang="pl-PL" smtClean="0"/>
              <a:pPr/>
              <a:t>‹#›</a:t>
            </a:fld>
            <a:endParaRPr lang="pl-PL"/>
          </a:p>
        </p:txBody>
      </p:sp>
    </p:spTree>
    <p:extLst>
      <p:ext uri="{BB962C8B-B14F-4D97-AF65-F5344CB8AC3E}">
        <p14:creationId xmlns:p14="http://schemas.microsoft.com/office/powerpoint/2010/main" xmlns="" val="407590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E67A5B-F866-4D2F-8D29-AA74B0480786}" type="datetimeFigureOut">
              <a:rPr lang="pl-PL" smtClean="0"/>
              <a:pPr/>
              <a:t>2020-06-24</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B88EFD-8A48-4955-B99D-BF409A593C8F}" type="slidenum">
              <a:rPr lang="pl-PL" smtClean="0"/>
              <a:pPr/>
              <a:t>‹#›</a:t>
            </a:fld>
            <a:endParaRPr lang="pl-PL"/>
          </a:p>
        </p:txBody>
      </p:sp>
    </p:spTree>
    <p:extLst>
      <p:ext uri="{BB962C8B-B14F-4D97-AF65-F5344CB8AC3E}">
        <p14:creationId xmlns:p14="http://schemas.microsoft.com/office/powerpoint/2010/main" xmlns="" val="24163554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4" name="Obraz 3"/>
          <p:cNvPicPr>
            <a:picLocks noChangeAspect="1"/>
          </p:cNvPicPr>
          <p:nvPr/>
        </p:nvPicPr>
        <p:blipFill>
          <a:blip r:embed="rId2"/>
          <a:stretch>
            <a:fillRect/>
          </a:stretch>
        </p:blipFill>
        <p:spPr>
          <a:xfrm>
            <a:off x="2692398" y="0"/>
            <a:ext cx="6884581" cy="6858000"/>
          </a:xfrm>
          <a:prstGeom prst="rect">
            <a:avLst/>
          </a:prstGeom>
        </p:spPr>
      </p:pic>
    </p:spTree>
    <p:extLst>
      <p:ext uri="{BB962C8B-B14F-4D97-AF65-F5344CB8AC3E}">
        <p14:creationId xmlns:p14="http://schemas.microsoft.com/office/powerpoint/2010/main" xmlns="" val="206273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podpowiedź</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165457" y="2093471"/>
            <a:ext cx="11898402" cy="2976470"/>
          </a:xfrm>
          <a:prstGeom prst="rect">
            <a:avLst/>
          </a:prstGeom>
        </p:spPr>
      </p:pic>
      <p:sp>
        <p:nvSpPr>
          <p:cNvPr id="5" name="pole tekstowe 4"/>
          <p:cNvSpPr txBox="1"/>
          <p:nvPr/>
        </p:nvSpPr>
        <p:spPr>
          <a:xfrm>
            <a:off x="165457" y="4700609"/>
            <a:ext cx="1838965" cy="369332"/>
          </a:xfrm>
          <a:prstGeom prst="rect">
            <a:avLst/>
          </a:prstGeom>
          <a:noFill/>
        </p:spPr>
        <p:txBody>
          <a:bodyPr wrap="none" rtlCol="0">
            <a:spAutoFit/>
          </a:bodyPr>
          <a:lstStyle/>
          <a:p>
            <a:r>
              <a:rPr lang="pl-PL" dirty="0" smtClean="0"/>
              <a:t>Źródło: Wikipedia</a:t>
            </a:r>
            <a:endParaRPr lang="pl-PL" dirty="0"/>
          </a:p>
        </p:txBody>
      </p:sp>
    </p:spTree>
    <p:extLst>
      <p:ext uri="{BB962C8B-B14F-4D97-AF65-F5344CB8AC3E}">
        <p14:creationId xmlns:p14="http://schemas.microsoft.com/office/powerpoint/2010/main" xmlns="" val="2001718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323145"/>
            <a:ext cx="9601196" cy="1303867"/>
          </a:xfrm>
        </p:spPr>
        <p:txBody>
          <a:bodyPr/>
          <a:lstStyle/>
          <a:p>
            <a:r>
              <a:rPr lang="pl-PL" dirty="0" smtClean="0"/>
              <a:t>Zagadka 8</a:t>
            </a:r>
            <a:endParaRPr lang="pl-PL" dirty="0"/>
          </a:p>
        </p:txBody>
      </p:sp>
      <p:sp>
        <p:nvSpPr>
          <p:cNvPr id="3" name="Symbol zastępczy zawartości 2"/>
          <p:cNvSpPr>
            <a:spLocks noGrp="1"/>
          </p:cNvSpPr>
          <p:nvPr>
            <p:ph idx="1"/>
          </p:nvPr>
        </p:nvSpPr>
        <p:spPr/>
        <p:txBody>
          <a:bodyPr/>
          <a:lstStyle/>
          <a:p>
            <a:endParaRPr lang="pl-PL" dirty="0"/>
          </a:p>
        </p:txBody>
      </p:sp>
      <p:pic>
        <p:nvPicPr>
          <p:cNvPr id="4" name="Obraz 3"/>
          <p:cNvPicPr>
            <a:picLocks noChangeAspect="1"/>
          </p:cNvPicPr>
          <p:nvPr/>
        </p:nvPicPr>
        <p:blipFill>
          <a:blip r:embed="rId2"/>
          <a:stretch>
            <a:fillRect/>
          </a:stretch>
        </p:blipFill>
        <p:spPr>
          <a:xfrm>
            <a:off x="821743" y="1418130"/>
            <a:ext cx="6549287" cy="2619715"/>
          </a:xfrm>
          <a:prstGeom prst="rect">
            <a:avLst/>
          </a:prstGeom>
        </p:spPr>
      </p:pic>
      <p:pic>
        <p:nvPicPr>
          <p:cNvPr id="5" name="Obraz 4"/>
          <p:cNvPicPr>
            <a:picLocks noChangeAspect="1"/>
          </p:cNvPicPr>
          <p:nvPr/>
        </p:nvPicPr>
        <p:blipFill>
          <a:blip r:embed="rId3"/>
          <a:stretch>
            <a:fillRect/>
          </a:stretch>
        </p:blipFill>
        <p:spPr>
          <a:xfrm>
            <a:off x="821743" y="4037845"/>
            <a:ext cx="6549287" cy="2767943"/>
          </a:xfrm>
          <a:prstGeom prst="rect">
            <a:avLst/>
          </a:prstGeom>
        </p:spPr>
      </p:pic>
      <p:pic>
        <p:nvPicPr>
          <p:cNvPr id="5122" name="Picture 2" descr="Goat, Lamb, Little, Grass, Livestock, Grazing, Anim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47350" y="701773"/>
            <a:ext cx="2622905" cy="1855159"/>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Brussels Sprouts, Raindrop, Dew, Green, Autumn, Rai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5005" y="2676318"/>
            <a:ext cx="2840609" cy="179609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Wolf, Concerns, Forest, Predator, Canine, Isegri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47350" y="4591798"/>
            <a:ext cx="3224700" cy="2133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9739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402710"/>
            <a:ext cx="9601196" cy="1303867"/>
          </a:xfrm>
        </p:spPr>
        <p:txBody>
          <a:bodyPr/>
          <a:lstStyle/>
          <a:p>
            <a:r>
              <a:rPr lang="pl-PL" dirty="0" smtClean="0"/>
              <a:t>Zagadka 9</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3456820" y="1424506"/>
            <a:ext cx="5406522" cy="5357594"/>
          </a:xfrm>
          <a:prstGeom prst="rect">
            <a:avLst/>
          </a:prstGeom>
        </p:spPr>
      </p:pic>
    </p:spTree>
    <p:extLst>
      <p:ext uri="{BB962C8B-B14F-4D97-AF65-F5344CB8AC3E}">
        <p14:creationId xmlns:p14="http://schemas.microsoft.com/office/powerpoint/2010/main" xmlns="" val="370582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402710"/>
            <a:ext cx="9601196" cy="1303867"/>
          </a:xfrm>
        </p:spPr>
        <p:txBody>
          <a:bodyPr/>
          <a:lstStyle/>
          <a:p>
            <a:r>
              <a:rPr lang="pl-PL" dirty="0" smtClean="0"/>
              <a:t>Zagadka 10</a:t>
            </a:r>
            <a:endParaRPr lang="pl-PL" dirty="0"/>
          </a:p>
        </p:txBody>
      </p:sp>
      <p:sp>
        <p:nvSpPr>
          <p:cNvPr id="3" name="Symbol zastępczy zawartości 2"/>
          <p:cNvSpPr>
            <a:spLocks noGrp="1"/>
          </p:cNvSpPr>
          <p:nvPr>
            <p:ph idx="1"/>
          </p:nvPr>
        </p:nvSpPr>
        <p:spPr/>
        <p:txBody>
          <a:bodyPr/>
          <a:lstStyle/>
          <a:p>
            <a:endParaRPr lang="pl-PL"/>
          </a:p>
        </p:txBody>
      </p:sp>
      <p:grpSp>
        <p:nvGrpSpPr>
          <p:cNvPr id="7" name="Grupa 6"/>
          <p:cNvGrpSpPr/>
          <p:nvPr/>
        </p:nvGrpSpPr>
        <p:grpSpPr>
          <a:xfrm>
            <a:off x="3028430" y="1374474"/>
            <a:ext cx="5789645" cy="5483526"/>
            <a:chOff x="3028430" y="1374474"/>
            <a:chExt cx="5789645" cy="5483526"/>
          </a:xfrm>
        </p:grpSpPr>
        <p:pic>
          <p:nvPicPr>
            <p:cNvPr id="4" name="Obraz 3"/>
            <p:cNvPicPr>
              <a:picLocks noChangeAspect="1"/>
            </p:cNvPicPr>
            <p:nvPr/>
          </p:nvPicPr>
          <p:blipFill>
            <a:blip r:embed="rId2"/>
            <a:stretch>
              <a:fillRect/>
            </a:stretch>
          </p:blipFill>
          <p:spPr>
            <a:xfrm>
              <a:off x="3028430" y="1374474"/>
              <a:ext cx="5789645" cy="5483526"/>
            </a:xfrm>
            <a:prstGeom prst="rect">
              <a:avLst/>
            </a:prstGeom>
          </p:spPr>
        </p:pic>
        <p:sp>
          <p:nvSpPr>
            <p:cNvPr id="5" name="Prostokąt zaokrąglony 4"/>
            <p:cNvSpPr/>
            <p:nvPr/>
          </p:nvSpPr>
          <p:spPr>
            <a:xfrm>
              <a:off x="4570295" y="3437381"/>
              <a:ext cx="535859" cy="22021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y 5"/>
            <p:cNvSpPr/>
            <p:nvPr/>
          </p:nvSpPr>
          <p:spPr>
            <a:xfrm rot="20697034">
              <a:off x="7158077" y="3217162"/>
              <a:ext cx="535859" cy="22021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xmlns="" val="291313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375550"/>
            <a:ext cx="9601196" cy="1303867"/>
          </a:xfrm>
        </p:spPr>
        <p:txBody>
          <a:bodyPr/>
          <a:lstStyle/>
          <a:p>
            <a:r>
              <a:rPr lang="pl-PL" dirty="0" smtClean="0"/>
              <a:t>Zagadka 11</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2449953" y="1405598"/>
            <a:ext cx="7327790" cy="5219563"/>
          </a:xfrm>
          <a:prstGeom prst="rect">
            <a:avLst/>
          </a:prstGeom>
        </p:spPr>
      </p:pic>
    </p:spTree>
    <p:extLst>
      <p:ext uri="{BB962C8B-B14F-4D97-AF65-F5344CB8AC3E}">
        <p14:creationId xmlns:p14="http://schemas.microsoft.com/office/powerpoint/2010/main" xmlns="" val="2991473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457031"/>
            <a:ext cx="9601196" cy="1303867"/>
          </a:xfrm>
        </p:spPr>
        <p:txBody>
          <a:bodyPr/>
          <a:lstStyle/>
          <a:p>
            <a:r>
              <a:rPr lang="pl-PL" dirty="0" smtClean="0"/>
              <a:t>Zagadka 12</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492951" y="1502120"/>
            <a:ext cx="5603048" cy="5134070"/>
          </a:xfrm>
          <a:prstGeom prst="rect">
            <a:avLst/>
          </a:prstGeom>
        </p:spPr>
      </p:pic>
      <p:pic>
        <p:nvPicPr>
          <p:cNvPr id="5" name="Obraz 4"/>
          <p:cNvPicPr>
            <a:picLocks noChangeAspect="1"/>
          </p:cNvPicPr>
          <p:nvPr/>
        </p:nvPicPr>
        <p:blipFill>
          <a:blip r:embed="rId3"/>
          <a:stretch>
            <a:fillRect/>
          </a:stretch>
        </p:blipFill>
        <p:spPr>
          <a:xfrm>
            <a:off x="6467380" y="1502120"/>
            <a:ext cx="5465087" cy="5144310"/>
          </a:xfrm>
          <a:prstGeom prst="rect">
            <a:avLst/>
          </a:prstGeom>
        </p:spPr>
      </p:pic>
    </p:spTree>
    <p:extLst>
      <p:ext uri="{BB962C8B-B14F-4D97-AF65-F5344CB8AC3E}">
        <p14:creationId xmlns:p14="http://schemas.microsoft.com/office/powerpoint/2010/main" xmlns="" val="3975251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2037359" y="1421583"/>
            <a:ext cx="8332544" cy="4046710"/>
          </a:xfrm>
          <a:prstGeom prst="rect">
            <a:avLst/>
          </a:prstGeom>
        </p:spPr>
      </p:pic>
    </p:spTree>
    <p:extLst>
      <p:ext uri="{BB962C8B-B14F-4D97-AF65-F5344CB8AC3E}">
        <p14:creationId xmlns:p14="http://schemas.microsoft.com/office/powerpoint/2010/main" xmlns="" val="2503559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17624" y="450912"/>
            <a:ext cx="9601196" cy="1303867"/>
          </a:xfrm>
        </p:spPr>
        <p:txBody>
          <a:bodyPr/>
          <a:lstStyle/>
          <a:p>
            <a:r>
              <a:rPr lang="pl-PL" dirty="0" smtClean="0"/>
              <a:t>Zagadka 13</a:t>
            </a:r>
            <a:endParaRPr lang="pl-PL" dirty="0"/>
          </a:p>
        </p:txBody>
      </p:sp>
      <p:sp>
        <p:nvSpPr>
          <p:cNvPr id="3" name="Symbol zastępczy zawartości 2"/>
          <p:cNvSpPr>
            <a:spLocks noGrp="1"/>
          </p:cNvSpPr>
          <p:nvPr>
            <p:ph idx="1"/>
          </p:nvPr>
        </p:nvSpPr>
        <p:spPr/>
        <p:txBody>
          <a:bodyPr/>
          <a:lstStyle/>
          <a:p>
            <a:endParaRPr lang="pl-PL" dirty="0"/>
          </a:p>
        </p:txBody>
      </p:sp>
      <p:pic>
        <p:nvPicPr>
          <p:cNvPr id="4" name="Obraz 3"/>
          <p:cNvPicPr>
            <a:picLocks noChangeAspect="1"/>
          </p:cNvPicPr>
          <p:nvPr/>
        </p:nvPicPr>
        <p:blipFill>
          <a:blip r:embed="rId2"/>
          <a:stretch>
            <a:fillRect/>
          </a:stretch>
        </p:blipFill>
        <p:spPr>
          <a:xfrm>
            <a:off x="196298" y="0"/>
            <a:ext cx="5349239" cy="2668555"/>
          </a:xfrm>
          <a:prstGeom prst="rect">
            <a:avLst/>
          </a:prstGeom>
        </p:spPr>
      </p:pic>
      <p:pic>
        <p:nvPicPr>
          <p:cNvPr id="5" name="Obraz 4"/>
          <p:cNvPicPr>
            <a:picLocks noChangeAspect="1"/>
          </p:cNvPicPr>
          <p:nvPr/>
        </p:nvPicPr>
        <p:blipFill>
          <a:blip r:embed="rId3"/>
          <a:stretch>
            <a:fillRect/>
          </a:stretch>
        </p:blipFill>
        <p:spPr>
          <a:xfrm>
            <a:off x="196298" y="2668555"/>
            <a:ext cx="5349239" cy="4009466"/>
          </a:xfrm>
          <a:prstGeom prst="rect">
            <a:avLst/>
          </a:prstGeom>
        </p:spPr>
      </p:pic>
      <p:pic>
        <p:nvPicPr>
          <p:cNvPr id="6146" name="Picture 2" descr="Knowledge, Book, Library, Glasses, Textbook"/>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01301" y="1644386"/>
            <a:ext cx="6590700" cy="49430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pole tekstowe 5"/>
          <p:cNvSpPr txBox="1"/>
          <p:nvPr/>
        </p:nvSpPr>
        <p:spPr>
          <a:xfrm>
            <a:off x="196298" y="4572001"/>
            <a:ext cx="328423" cy="369332"/>
          </a:xfrm>
          <a:prstGeom prst="rect">
            <a:avLst/>
          </a:prstGeom>
          <a:noFill/>
        </p:spPr>
        <p:txBody>
          <a:bodyPr wrap="none" rtlCol="0">
            <a:spAutoFit/>
          </a:bodyPr>
          <a:lstStyle/>
          <a:p>
            <a:r>
              <a:rPr lang="pl-PL" dirty="0" smtClean="0"/>
              <a:t>g.</a:t>
            </a:r>
            <a:endParaRPr lang="pl-PL" dirty="0"/>
          </a:p>
        </p:txBody>
      </p:sp>
    </p:spTree>
    <p:extLst>
      <p:ext uri="{BB962C8B-B14F-4D97-AF65-F5344CB8AC3E}">
        <p14:creationId xmlns:p14="http://schemas.microsoft.com/office/powerpoint/2010/main" xmlns="" val="420527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88709" y="450288"/>
            <a:ext cx="9601196" cy="1303867"/>
          </a:xfrm>
        </p:spPr>
        <p:txBody>
          <a:bodyPr/>
          <a:lstStyle/>
          <a:p>
            <a:r>
              <a:rPr lang="pl-PL" dirty="0" smtClean="0"/>
              <a:t>Zagadka 14</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222468" y="1547789"/>
            <a:ext cx="8428757" cy="1410015"/>
          </a:xfrm>
          <a:prstGeom prst="rect">
            <a:avLst/>
          </a:prstGeom>
        </p:spPr>
      </p:pic>
      <p:pic>
        <p:nvPicPr>
          <p:cNvPr id="5" name="Obraz 4"/>
          <p:cNvPicPr>
            <a:picLocks noChangeAspect="1"/>
          </p:cNvPicPr>
          <p:nvPr/>
        </p:nvPicPr>
        <p:blipFill>
          <a:blip r:embed="rId3"/>
          <a:stretch>
            <a:fillRect/>
          </a:stretch>
        </p:blipFill>
        <p:spPr>
          <a:xfrm>
            <a:off x="222467" y="2851656"/>
            <a:ext cx="8428757" cy="2589841"/>
          </a:xfrm>
          <a:prstGeom prst="rect">
            <a:avLst/>
          </a:prstGeom>
        </p:spPr>
      </p:pic>
      <p:pic>
        <p:nvPicPr>
          <p:cNvPr id="7170" name="Picture 2" descr="Oxygen, Pressure Regulator, Oxygen Lax, Bott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17800" y="4261670"/>
            <a:ext cx="3674199" cy="26867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3877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8241" y="570368"/>
            <a:ext cx="9601196" cy="556788"/>
          </a:xfrm>
        </p:spPr>
        <p:txBody>
          <a:bodyPr>
            <a:normAutofit fontScale="90000"/>
          </a:bodyPr>
          <a:lstStyle/>
          <a:p>
            <a:r>
              <a:rPr lang="pl-PL" sz="3200" dirty="0" smtClean="0"/>
              <a:t>Odpowiedzi:</a:t>
            </a:r>
            <a:endParaRPr lang="pl-PL" sz="3200" dirty="0"/>
          </a:p>
        </p:txBody>
      </p:sp>
      <p:sp>
        <p:nvSpPr>
          <p:cNvPr id="3" name="Symbol zastępczy zawartości 2"/>
          <p:cNvSpPr>
            <a:spLocks noGrp="1"/>
          </p:cNvSpPr>
          <p:nvPr>
            <p:ph idx="1"/>
          </p:nvPr>
        </p:nvSpPr>
        <p:spPr>
          <a:xfrm>
            <a:off x="498697" y="986827"/>
            <a:ext cx="9601196" cy="5549775"/>
          </a:xfrm>
        </p:spPr>
        <p:txBody>
          <a:bodyPr>
            <a:normAutofit fontScale="70000" lnSpcReduction="20000"/>
          </a:bodyPr>
          <a:lstStyle/>
          <a:p>
            <a:r>
              <a:rPr lang="pl-PL" dirty="0" smtClean="0"/>
              <a:t>Zagadka 1: Na O K Na C H (list znajduje się na oknach).</a:t>
            </a:r>
          </a:p>
          <a:p>
            <a:r>
              <a:rPr lang="pl-PL" dirty="0" smtClean="0"/>
              <a:t>Zagadka 2: 1-B, 2-B, 3-B, 4-B, 5-B, 6-B, 7-B, 8-A, 9-A, 10-B.</a:t>
            </a:r>
          </a:p>
          <a:p>
            <a:r>
              <a:rPr lang="pl-PL" dirty="0" smtClean="0"/>
              <a:t>Zagadka 3: 1. Sączenie –lewy prawidłowy- lać po bagietce, łokieć za blisko odczynników. </a:t>
            </a:r>
          </a:p>
          <a:p>
            <a:pPr marL="0" indent="0">
              <a:buNone/>
            </a:pPr>
            <a:r>
              <a:rPr lang="pl-PL" dirty="0" smtClean="0"/>
              <a:t>2. Destylacja – lewy prawidłowy – termometr na prawym obrazku z nisko nad mieszaniną. 3. Elektroliza wody – lewy prawidłowy – poziom wody nie może być równy, bo powody zbiera się 2 razy więcej niż tlenu (2H</a:t>
            </a:r>
            <a:r>
              <a:rPr lang="pl-PL" sz="1800" dirty="0" smtClean="0"/>
              <a:t>2</a:t>
            </a:r>
            <a:r>
              <a:rPr lang="pl-PL" dirty="0" smtClean="0"/>
              <a:t>O </a:t>
            </a:r>
            <a:r>
              <a:rPr lang="pl-PL" dirty="0" smtClean="0">
                <a:sym typeface="Wingdings" panose="05000000000000000000" pitchFamily="2" charset="2"/>
              </a:rPr>
              <a:t> 2H</a:t>
            </a:r>
            <a:r>
              <a:rPr lang="pl-PL" sz="1800" dirty="0" smtClean="0">
                <a:sym typeface="Wingdings" panose="05000000000000000000" pitchFamily="2" charset="2"/>
              </a:rPr>
              <a:t>2</a:t>
            </a:r>
            <a:r>
              <a:rPr lang="pl-PL" dirty="0" smtClean="0">
                <a:sym typeface="Wingdings" panose="05000000000000000000" pitchFamily="2" charset="2"/>
              </a:rPr>
              <a:t> + O</a:t>
            </a:r>
            <a:r>
              <a:rPr lang="pl-PL" sz="1800" dirty="0" smtClean="0">
                <a:sym typeface="Wingdings" panose="05000000000000000000" pitchFamily="2" charset="2"/>
              </a:rPr>
              <a:t>2</a:t>
            </a:r>
            <a:r>
              <a:rPr lang="pl-PL" dirty="0" smtClean="0">
                <a:sym typeface="Wingdings" panose="05000000000000000000" pitchFamily="2" charset="2"/>
              </a:rPr>
              <a:t>).</a:t>
            </a:r>
            <a:endParaRPr lang="pl-PL" dirty="0" smtClean="0"/>
          </a:p>
          <a:p>
            <a:r>
              <a:rPr lang="pl-PL" dirty="0" smtClean="0"/>
              <a:t>Zagadka 4: 1-srebro, 2-srebro, 3-rtęć, 4-wolfram, 5-glin, 6 – miedź, cyna, żelazo.</a:t>
            </a:r>
          </a:p>
          <a:p>
            <a:r>
              <a:rPr lang="pl-PL" dirty="0" smtClean="0"/>
              <a:t>Zagadka 5: Mowa jest srebrem, a milczenie złotem. Kuj żelazo póki gorące. Ołowiane chmury, złote ręce, platynowa blondynka, Trzymać kogoś żelazną ręką, Nie wszystko złoto, co się świeci, żelazne nerwy, srebrny blask księżyca, miedziane włosy, złote słońce, żelazna konsekwencja. </a:t>
            </a:r>
          </a:p>
          <a:p>
            <a:r>
              <a:rPr lang="pl-PL" dirty="0" smtClean="0"/>
              <a:t>Zagadka 6: rtęć – duży ciężar właściwy, jest silnie trująca.</a:t>
            </a:r>
          </a:p>
          <a:p>
            <a:r>
              <a:rPr lang="pl-PL" dirty="0" smtClean="0"/>
              <a:t>Zagadka 7: metale są pierwiastkami</a:t>
            </a:r>
          </a:p>
          <a:p>
            <a:r>
              <a:rPr lang="pl-PL" dirty="0" smtClean="0"/>
              <a:t>Zagadka 8: Typem wilka-kapusty-kozy są 1, 3 i 5. 1. tlen działa na sód, sód z rtęcią tworzy amalgamat, tlen w normalnych warunkach nie działa na rtęć. 3. Rtęć tworzy amalgamat ze złotem, a także z cynkiem, cynk i złoto nie działają na siebie.</a:t>
            </a:r>
            <a:r>
              <a:rPr lang="pl-PL" dirty="0"/>
              <a:t> </a:t>
            </a:r>
            <a:r>
              <a:rPr lang="pl-PL" dirty="0" smtClean="0"/>
              <a:t>5. Zarówno cynk, jak i magnez wypierają wodór z kwasu siarkowego (VI), na siebie wzajemnie nie działają. 2, 4 i 6 to niewłaściwe przykłady. 2. Tylko wodór i tlen działają na siebie, hel dla obydwu jest obojętny. 4. Z tej trójki tylko kwas solny i soda oczyszczona reagują ze sobą. 6. Cały zestaw może spokojnie obok siebie przebywać. </a:t>
            </a:r>
          </a:p>
        </p:txBody>
      </p:sp>
    </p:spTree>
    <p:extLst>
      <p:ext uri="{BB962C8B-B14F-4D97-AF65-F5344CB8AC3E}">
        <p14:creationId xmlns:p14="http://schemas.microsoft.com/office/powerpoint/2010/main" xmlns="" val="265499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511352"/>
            <a:ext cx="9601196" cy="1303867"/>
          </a:xfrm>
        </p:spPr>
        <p:txBody>
          <a:bodyPr/>
          <a:lstStyle/>
          <a:p>
            <a:r>
              <a:rPr lang="pl-PL" dirty="0" smtClean="0"/>
              <a:t>Zagadka 1</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713620" y="1550312"/>
            <a:ext cx="7647583" cy="4325556"/>
          </a:xfrm>
          <a:prstGeom prst="rect">
            <a:avLst/>
          </a:prstGeom>
        </p:spPr>
      </p:pic>
      <p:pic>
        <p:nvPicPr>
          <p:cNvPr id="1026" name="Picture 2" descr="Turtle, Animals, Water Creature, Loggerhead Sea Turt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9433" y="3675828"/>
            <a:ext cx="2933386" cy="2200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awk, Raptor, Ferruginous Hawk, Falconry, Feather, Bir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9433" y="1550312"/>
            <a:ext cx="2933386" cy="1955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920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624690"/>
            <a:ext cx="9601196" cy="556787"/>
          </a:xfrm>
        </p:spPr>
        <p:txBody>
          <a:bodyPr>
            <a:normAutofit fontScale="90000"/>
          </a:bodyPr>
          <a:lstStyle/>
          <a:p>
            <a:r>
              <a:rPr lang="pl-PL" sz="3200" dirty="0" smtClean="0"/>
              <a:t>Odpowiedzi</a:t>
            </a:r>
            <a:endParaRPr lang="pl-PL" sz="3200" dirty="0"/>
          </a:p>
        </p:txBody>
      </p:sp>
      <p:sp>
        <p:nvSpPr>
          <p:cNvPr id="3" name="Symbol zastępczy zawartości 2"/>
          <p:cNvSpPr>
            <a:spLocks noGrp="1"/>
          </p:cNvSpPr>
          <p:nvPr>
            <p:ph idx="1"/>
          </p:nvPr>
        </p:nvSpPr>
        <p:spPr>
          <a:xfrm>
            <a:off x="1295401" y="1181477"/>
            <a:ext cx="9601196" cy="5264590"/>
          </a:xfrm>
        </p:spPr>
        <p:txBody>
          <a:bodyPr>
            <a:normAutofit fontScale="70000" lnSpcReduction="20000"/>
          </a:bodyPr>
          <a:lstStyle/>
          <a:p>
            <a:r>
              <a:rPr lang="pl-PL" dirty="0"/>
              <a:t>Zagadka 9: Najlżejszy wodór, drugi hel. Cięższy od helu i wodoru jest amoniak. Najcięższy dwutlenek węgla. </a:t>
            </a:r>
          </a:p>
          <a:p>
            <a:r>
              <a:rPr lang="pl-PL" dirty="0"/>
              <a:t>Zagadka 10: 1. „Przelewanie” dwutlenku węgla – gaz cięższy od powietrza, 2. „Przelewanie” wodoru –gaz lżejszy od powietrza.</a:t>
            </a:r>
          </a:p>
          <a:p>
            <a:r>
              <a:rPr lang="pl-PL" dirty="0"/>
              <a:t>Zagadka 11: Gaśnięcie płomienia pod wpływem dwutlenku węgla – gaz ten gasi płomień. </a:t>
            </a:r>
          </a:p>
          <a:p>
            <a:r>
              <a:rPr lang="pl-PL" dirty="0"/>
              <a:t>Zagadka 12: 1. Odkrycie radu przez Marię Skłodowską- Curie i Piotra Curie – rok 1898. 2. Odkrycie fosforu przez alchemika </a:t>
            </a:r>
            <a:r>
              <a:rPr lang="pl-PL" dirty="0" err="1"/>
              <a:t>Henniga</a:t>
            </a:r>
            <a:r>
              <a:rPr lang="pl-PL" dirty="0"/>
              <a:t> Brandta – rok 1669. 3. Sen Augusta </a:t>
            </a:r>
            <a:r>
              <a:rPr lang="pl-PL" dirty="0" err="1"/>
              <a:t>Kekulégo</a:t>
            </a:r>
            <a:r>
              <a:rPr lang="pl-PL" dirty="0"/>
              <a:t>, który naprowadził go na odkrycie budowy benzenu jako pierścienia (mówi się też, że przyśnił mu się wąż, który kąsa swój ogon – kształt pierścienia). 4. Doświadczenie </a:t>
            </a:r>
            <a:r>
              <a:rPr lang="pl-PL" dirty="0" err="1"/>
              <a:t>Antoine’a</a:t>
            </a:r>
            <a:r>
              <a:rPr lang="pl-PL" dirty="0"/>
              <a:t> Laurenta Lavoisiera – ustalenie składu powietrza. 5. Obalenie przez Friedricha </a:t>
            </a:r>
            <a:r>
              <a:rPr lang="pl-PL" dirty="0" err="1"/>
              <a:t>Wöhlera</a:t>
            </a:r>
            <a:r>
              <a:rPr lang="pl-PL" dirty="0"/>
              <a:t>  teorii „vis </a:t>
            </a:r>
            <a:r>
              <a:rPr lang="pl-PL" dirty="0" err="1"/>
              <a:t>vitalis</a:t>
            </a:r>
            <a:r>
              <a:rPr lang="pl-PL" dirty="0"/>
              <a:t>” – „siły życiowej” – istniejącej jakoby w żywych organizmach. Dowodem świadczącym przeciw prawdziwości tej teorii była dokonana przez niego w 1828 roku synteza mocznika. </a:t>
            </a:r>
          </a:p>
          <a:p>
            <a:r>
              <a:rPr lang="pl-PL" dirty="0"/>
              <a:t>Zagadka 13: 1-b, 2-e, 3-a, 4-g, 5-h, 6-c, 7-d, 8-i, 9-f.</a:t>
            </a:r>
          </a:p>
          <a:p>
            <a:r>
              <a:rPr lang="pl-PL" dirty="0"/>
              <a:t>Zagadka 14: </a:t>
            </a:r>
            <a:r>
              <a:rPr lang="pl-PL" dirty="0" smtClean="0"/>
              <a:t>1. Tlen został odkryty przez dwóch uczonych (niezależnie): </a:t>
            </a:r>
            <a:r>
              <a:rPr lang="pl-PL" dirty="0" err="1" smtClean="0"/>
              <a:t>Joseph’a</a:t>
            </a:r>
            <a:r>
              <a:rPr lang="pl-PL" dirty="0" smtClean="0"/>
              <a:t> </a:t>
            </a:r>
            <a:r>
              <a:rPr lang="pl-PL" dirty="0" err="1" smtClean="0"/>
              <a:t>Priestley’a</a:t>
            </a:r>
            <a:r>
              <a:rPr lang="pl-PL" dirty="0" smtClean="0"/>
              <a:t>, uczonego angielskiego, oraz </a:t>
            </a:r>
            <a:r>
              <a:rPr lang="pl-PL" dirty="0" err="1" smtClean="0"/>
              <a:t>Szewda</a:t>
            </a:r>
            <a:r>
              <a:rPr lang="pl-PL" dirty="0" smtClean="0"/>
              <a:t> Carla Wilhelma </a:t>
            </a:r>
            <a:r>
              <a:rPr lang="pl-PL" dirty="0" err="1" smtClean="0"/>
              <a:t>Scheelego</a:t>
            </a:r>
            <a:r>
              <a:rPr lang="pl-PL" dirty="0" smtClean="0"/>
              <a:t>. </a:t>
            </a:r>
            <a:r>
              <a:rPr lang="pl-PL" dirty="0" err="1" smtClean="0"/>
              <a:t>Scheele</a:t>
            </a:r>
            <a:r>
              <a:rPr lang="pl-PL" dirty="0" smtClean="0"/>
              <a:t> otrzymał tlen przez rozkład azotanu (V) potasu i nazwał go „powietrzem ognistym”. Priestley uzyskał go ogrzewając pomarańczowy tlenek rtęci (II). Nazwał ten gaz „powietrzem </a:t>
            </a:r>
            <a:r>
              <a:rPr lang="pl-PL" dirty="0" err="1" smtClean="0"/>
              <a:t>deflogistonowanym</a:t>
            </a:r>
            <a:r>
              <a:rPr lang="pl-PL" dirty="0" smtClean="0"/>
              <a:t>” (1774 rok). 2. </a:t>
            </a:r>
            <a:r>
              <a:rPr lang="pl-PL" dirty="0" err="1" smtClean="0"/>
              <a:t>Antoine</a:t>
            </a:r>
            <a:r>
              <a:rPr lang="pl-PL" dirty="0" smtClean="0"/>
              <a:t> Laurent Lavoisier, uczony francuski, wyjaśnił, na czym polega proces spalania, i stwierdził, że tlen jest pierwiastkiem. Wykazał obecność tlenu w powietrzu (lata 1780-1790). 3. Michał Oczapowski, uczeń Jędrzeja Śniadeckiego, nadał gazowi o polskiej nazwie „kwasoród” , będącej tłumaczeniem nazwy łacińskiej </a:t>
            </a:r>
            <a:r>
              <a:rPr lang="pl-PL" dirty="0" err="1" smtClean="0"/>
              <a:t>oxygenium</a:t>
            </a:r>
            <a:r>
              <a:rPr lang="pl-PL" dirty="0" smtClean="0"/>
              <a:t> – rodzący kwasy- nazwę tlen od słowa tlić – początek XIX wieku. 4. Zygmunt Wróblewski i Karol Olszewski po raz pierwszy dokonali skroplenia tlenu (1883 rok). </a:t>
            </a:r>
            <a:endParaRPr lang="pl-PL" dirty="0"/>
          </a:p>
          <a:p>
            <a:endParaRPr lang="pl-PL" dirty="0"/>
          </a:p>
        </p:txBody>
      </p:sp>
    </p:spTree>
    <p:extLst>
      <p:ext uri="{BB962C8B-B14F-4D97-AF65-F5344CB8AC3E}">
        <p14:creationId xmlns:p14="http://schemas.microsoft.com/office/powerpoint/2010/main" xmlns="" val="3816796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Bibliografia:</a:t>
            </a:r>
            <a:endParaRPr lang="pl-PL" dirty="0"/>
          </a:p>
        </p:txBody>
      </p:sp>
      <p:sp>
        <p:nvSpPr>
          <p:cNvPr id="3" name="Symbol zastępczy zawartości 2"/>
          <p:cNvSpPr>
            <a:spLocks noGrp="1"/>
          </p:cNvSpPr>
          <p:nvPr>
            <p:ph idx="1"/>
          </p:nvPr>
        </p:nvSpPr>
        <p:spPr/>
        <p:txBody>
          <a:bodyPr/>
          <a:lstStyle/>
          <a:p>
            <a:r>
              <a:rPr lang="pl-PL" i="1" dirty="0" smtClean="0"/>
              <a:t>„Wyprawa Kapitana </a:t>
            </a:r>
            <a:r>
              <a:rPr lang="pl-PL" i="1" dirty="0" err="1" smtClean="0"/>
              <a:t>Łamigłowy</a:t>
            </a:r>
            <a:r>
              <a:rPr lang="pl-PL" i="1" dirty="0" smtClean="0"/>
              <a:t> w Krainę Chemii”, </a:t>
            </a:r>
            <a:r>
              <a:rPr lang="pl-PL" dirty="0" smtClean="0"/>
              <a:t>M. Jurowska-Wernerowa, Wydawnictwo Horyzonty, 1973.</a:t>
            </a:r>
          </a:p>
          <a:p>
            <a:r>
              <a:rPr lang="pl-PL" smtClean="0"/>
              <a:t>Wikipedia.</a:t>
            </a:r>
            <a:endParaRPr lang="pl-PL" dirty="0" smtClean="0"/>
          </a:p>
          <a:p>
            <a:r>
              <a:rPr lang="pl-PL" dirty="0" smtClean="0"/>
              <a:t>Źródło obrazków: pixabay.com</a:t>
            </a:r>
            <a:endParaRPr lang="pl-PL" dirty="0"/>
          </a:p>
        </p:txBody>
      </p:sp>
    </p:spTree>
    <p:extLst>
      <p:ext uri="{BB962C8B-B14F-4D97-AF65-F5344CB8AC3E}">
        <p14:creationId xmlns:p14="http://schemas.microsoft.com/office/powerpoint/2010/main" xmlns="" val="1327669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393656"/>
            <a:ext cx="9601196" cy="1303867"/>
          </a:xfrm>
        </p:spPr>
        <p:txBody>
          <a:bodyPr/>
          <a:lstStyle/>
          <a:p>
            <a:r>
              <a:rPr lang="pl-PL" dirty="0" smtClean="0"/>
              <a:t>Zagadka 2</a:t>
            </a:r>
            <a:endParaRPr lang="pl-PL" dirty="0"/>
          </a:p>
        </p:txBody>
      </p:sp>
      <p:sp>
        <p:nvSpPr>
          <p:cNvPr id="3" name="Symbol zastępczy zawartości 2"/>
          <p:cNvSpPr>
            <a:spLocks noGrp="1"/>
          </p:cNvSpPr>
          <p:nvPr>
            <p:ph idx="1"/>
          </p:nvPr>
        </p:nvSpPr>
        <p:spPr/>
        <p:txBody>
          <a:bodyPr/>
          <a:lstStyle/>
          <a:p>
            <a:endParaRPr lang="pl-PL"/>
          </a:p>
        </p:txBody>
      </p:sp>
      <p:grpSp>
        <p:nvGrpSpPr>
          <p:cNvPr id="9" name="Grupa 8"/>
          <p:cNvGrpSpPr/>
          <p:nvPr/>
        </p:nvGrpSpPr>
        <p:grpSpPr>
          <a:xfrm>
            <a:off x="351480" y="1341054"/>
            <a:ext cx="11064939" cy="5449044"/>
            <a:chOff x="351480" y="1341054"/>
            <a:chExt cx="11064939" cy="5449044"/>
          </a:xfrm>
        </p:grpSpPr>
        <p:pic>
          <p:nvPicPr>
            <p:cNvPr id="4" name="Obraz 3"/>
            <p:cNvPicPr>
              <a:picLocks noChangeAspect="1"/>
            </p:cNvPicPr>
            <p:nvPr/>
          </p:nvPicPr>
          <p:blipFill>
            <a:blip r:embed="rId2"/>
            <a:stretch>
              <a:fillRect/>
            </a:stretch>
          </p:blipFill>
          <p:spPr>
            <a:xfrm>
              <a:off x="351480" y="1413483"/>
              <a:ext cx="5726419" cy="5376615"/>
            </a:xfrm>
            <a:prstGeom prst="rect">
              <a:avLst/>
            </a:prstGeom>
          </p:spPr>
        </p:pic>
        <p:pic>
          <p:nvPicPr>
            <p:cNvPr id="5" name="Obraz 4"/>
            <p:cNvPicPr>
              <a:picLocks noChangeAspect="1"/>
            </p:cNvPicPr>
            <p:nvPr/>
          </p:nvPicPr>
          <p:blipFill>
            <a:blip r:embed="rId3"/>
            <a:stretch>
              <a:fillRect/>
            </a:stretch>
          </p:blipFill>
          <p:spPr>
            <a:xfrm>
              <a:off x="6331388" y="1341054"/>
              <a:ext cx="5085031" cy="5364941"/>
            </a:xfrm>
            <a:prstGeom prst="rect">
              <a:avLst/>
            </a:prstGeom>
          </p:spPr>
        </p:pic>
        <p:sp>
          <p:nvSpPr>
            <p:cNvPr id="7" name="Prostokąt zaokrąglony 6"/>
            <p:cNvSpPr/>
            <p:nvPr/>
          </p:nvSpPr>
          <p:spPr>
            <a:xfrm>
              <a:off x="5287223" y="3259248"/>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2098894" y="3241142"/>
              <a:ext cx="372701"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2098894" y="5149914"/>
              <a:ext cx="372701"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y 12"/>
            <p:cNvSpPr/>
            <p:nvPr/>
          </p:nvSpPr>
          <p:spPr>
            <a:xfrm>
              <a:off x="5314385" y="5112192"/>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okrąglony 13"/>
            <p:cNvSpPr/>
            <p:nvPr/>
          </p:nvSpPr>
          <p:spPr>
            <a:xfrm>
              <a:off x="8065128" y="1790180"/>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y 14"/>
            <p:cNvSpPr/>
            <p:nvPr/>
          </p:nvSpPr>
          <p:spPr>
            <a:xfrm>
              <a:off x="10600098" y="1790180"/>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zaokrąglony 16"/>
            <p:cNvSpPr/>
            <p:nvPr/>
          </p:nvSpPr>
          <p:spPr>
            <a:xfrm>
              <a:off x="7540027" y="3502183"/>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y 17"/>
            <p:cNvSpPr/>
            <p:nvPr/>
          </p:nvSpPr>
          <p:spPr>
            <a:xfrm>
              <a:off x="10609155" y="3502183"/>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zaokrąglony 18"/>
            <p:cNvSpPr/>
            <p:nvPr/>
          </p:nvSpPr>
          <p:spPr>
            <a:xfrm>
              <a:off x="8169244" y="5184620"/>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zaokrąglony 19"/>
            <p:cNvSpPr/>
            <p:nvPr/>
          </p:nvSpPr>
          <p:spPr>
            <a:xfrm>
              <a:off x="10781173" y="5175568"/>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xmlns="" val="320059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pic>
        <p:nvPicPr>
          <p:cNvPr id="4" name="Obraz 3"/>
          <p:cNvPicPr>
            <a:picLocks noChangeAspect="1"/>
          </p:cNvPicPr>
          <p:nvPr/>
        </p:nvPicPr>
        <p:blipFill>
          <a:blip r:embed="rId2"/>
          <a:stretch>
            <a:fillRect/>
          </a:stretch>
        </p:blipFill>
        <p:spPr>
          <a:xfrm>
            <a:off x="647369" y="771711"/>
            <a:ext cx="5183063" cy="5266469"/>
          </a:xfrm>
          <a:prstGeom prst="rect">
            <a:avLst/>
          </a:prstGeom>
        </p:spPr>
      </p:pic>
      <p:grpSp>
        <p:nvGrpSpPr>
          <p:cNvPr id="13" name="Grupa 12"/>
          <p:cNvGrpSpPr/>
          <p:nvPr/>
        </p:nvGrpSpPr>
        <p:grpSpPr>
          <a:xfrm>
            <a:off x="1874066" y="1240325"/>
            <a:ext cx="10326640" cy="3518975"/>
            <a:chOff x="1874066" y="1240325"/>
            <a:chExt cx="10326640" cy="3518975"/>
          </a:xfrm>
        </p:grpSpPr>
        <p:pic>
          <p:nvPicPr>
            <p:cNvPr id="5" name="Obraz 4"/>
            <p:cNvPicPr>
              <a:picLocks noChangeAspect="1"/>
            </p:cNvPicPr>
            <p:nvPr/>
          </p:nvPicPr>
          <p:blipFill>
            <a:blip r:embed="rId3"/>
            <a:stretch>
              <a:fillRect/>
            </a:stretch>
          </p:blipFill>
          <p:spPr>
            <a:xfrm>
              <a:off x="5830432" y="2285999"/>
              <a:ext cx="6370274" cy="2328445"/>
            </a:xfrm>
            <a:prstGeom prst="rect">
              <a:avLst/>
            </a:prstGeom>
          </p:spPr>
        </p:pic>
        <p:sp>
          <p:nvSpPr>
            <p:cNvPr id="6" name="Prostokąt zaokrąglony 5"/>
            <p:cNvSpPr/>
            <p:nvPr/>
          </p:nvSpPr>
          <p:spPr>
            <a:xfrm>
              <a:off x="1874066" y="1240325"/>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zaokrąglony 6"/>
            <p:cNvSpPr/>
            <p:nvPr/>
          </p:nvSpPr>
          <p:spPr>
            <a:xfrm>
              <a:off x="5059203" y="1240325"/>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y 7"/>
            <p:cNvSpPr/>
            <p:nvPr/>
          </p:nvSpPr>
          <p:spPr>
            <a:xfrm>
              <a:off x="1874066" y="3034600"/>
              <a:ext cx="425514" cy="13580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zaokrąglony 8"/>
            <p:cNvSpPr/>
            <p:nvPr/>
          </p:nvSpPr>
          <p:spPr>
            <a:xfrm>
              <a:off x="4719698" y="3158186"/>
              <a:ext cx="425514" cy="13580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y 9"/>
            <p:cNvSpPr/>
            <p:nvPr/>
          </p:nvSpPr>
          <p:spPr>
            <a:xfrm>
              <a:off x="11471229" y="2942267"/>
              <a:ext cx="425514" cy="13580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7920272" y="2797086"/>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5139002" y="4614444"/>
              <a:ext cx="208232" cy="1448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xmlns="" val="2460073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348389"/>
            <a:ext cx="9601196" cy="1303867"/>
          </a:xfrm>
        </p:spPr>
        <p:txBody>
          <a:bodyPr/>
          <a:lstStyle/>
          <a:p>
            <a:r>
              <a:rPr lang="pl-PL" dirty="0" smtClean="0"/>
              <a:t>Zagadka 3</a:t>
            </a:r>
            <a:endParaRPr lang="pl-PL" dirty="0"/>
          </a:p>
        </p:txBody>
      </p:sp>
      <p:sp>
        <p:nvSpPr>
          <p:cNvPr id="3" name="Symbol zastępczy zawartości 2"/>
          <p:cNvSpPr>
            <a:spLocks noGrp="1"/>
          </p:cNvSpPr>
          <p:nvPr>
            <p:ph idx="1"/>
          </p:nvPr>
        </p:nvSpPr>
        <p:spPr/>
        <p:txBody>
          <a:bodyPr/>
          <a:lstStyle/>
          <a:p>
            <a:endParaRPr lang="pl-PL" dirty="0"/>
          </a:p>
        </p:txBody>
      </p:sp>
      <p:grpSp>
        <p:nvGrpSpPr>
          <p:cNvPr id="18" name="Grupa 17"/>
          <p:cNvGrpSpPr/>
          <p:nvPr/>
        </p:nvGrpSpPr>
        <p:grpSpPr>
          <a:xfrm>
            <a:off x="0" y="1245982"/>
            <a:ext cx="12151048" cy="4774571"/>
            <a:chOff x="0" y="1245982"/>
            <a:chExt cx="12151048" cy="4774571"/>
          </a:xfrm>
        </p:grpSpPr>
        <p:pic>
          <p:nvPicPr>
            <p:cNvPr id="4" name="Obraz 3"/>
            <p:cNvPicPr>
              <a:picLocks noChangeAspect="1"/>
            </p:cNvPicPr>
            <p:nvPr/>
          </p:nvPicPr>
          <p:blipFill>
            <a:blip r:embed="rId2"/>
            <a:stretch>
              <a:fillRect/>
            </a:stretch>
          </p:blipFill>
          <p:spPr>
            <a:xfrm>
              <a:off x="0" y="1245982"/>
              <a:ext cx="6702763" cy="4774571"/>
            </a:xfrm>
            <a:prstGeom prst="rect">
              <a:avLst/>
            </a:prstGeom>
          </p:spPr>
        </p:pic>
        <p:pic>
          <p:nvPicPr>
            <p:cNvPr id="5" name="Obraz 4"/>
            <p:cNvPicPr>
              <a:picLocks noChangeAspect="1"/>
            </p:cNvPicPr>
            <p:nvPr/>
          </p:nvPicPr>
          <p:blipFill>
            <a:blip r:embed="rId3"/>
            <a:stretch>
              <a:fillRect/>
            </a:stretch>
          </p:blipFill>
          <p:spPr>
            <a:xfrm>
              <a:off x="6702763" y="2023447"/>
              <a:ext cx="5448285" cy="3997106"/>
            </a:xfrm>
            <a:prstGeom prst="rect">
              <a:avLst/>
            </a:prstGeom>
          </p:spPr>
        </p:pic>
        <p:sp>
          <p:nvSpPr>
            <p:cNvPr id="6" name="Prostokąt zaokrąglony 5"/>
            <p:cNvSpPr/>
            <p:nvPr/>
          </p:nvSpPr>
          <p:spPr>
            <a:xfrm rot="20603560">
              <a:off x="2080787" y="4281854"/>
              <a:ext cx="445130" cy="1362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zaokrąglony 6"/>
            <p:cNvSpPr/>
            <p:nvPr/>
          </p:nvSpPr>
          <p:spPr>
            <a:xfrm rot="20721254">
              <a:off x="4564257" y="4263747"/>
              <a:ext cx="445130" cy="1362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y 7"/>
            <p:cNvSpPr/>
            <p:nvPr/>
          </p:nvSpPr>
          <p:spPr>
            <a:xfrm>
              <a:off x="8173574" y="2468661"/>
              <a:ext cx="222565" cy="1765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zaokrąglony 8"/>
            <p:cNvSpPr/>
            <p:nvPr/>
          </p:nvSpPr>
          <p:spPr>
            <a:xfrm>
              <a:off x="10625924" y="2645202"/>
              <a:ext cx="222565" cy="1765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y 9"/>
            <p:cNvSpPr/>
            <p:nvPr/>
          </p:nvSpPr>
          <p:spPr>
            <a:xfrm>
              <a:off x="10325281" y="4440053"/>
              <a:ext cx="222565" cy="1765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7562465" y="4519271"/>
              <a:ext cx="222565" cy="1765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xmlns="" val="1830743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393657"/>
            <a:ext cx="9601196" cy="1303867"/>
          </a:xfrm>
        </p:spPr>
        <p:txBody>
          <a:bodyPr/>
          <a:lstStyle/>
          <a:p>
            <a:r>
              <a:rPr lang="pl-PL" dirty="0" smtClean="0"/>
              <a:t>Zagadka 4</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63704" y="1432934"/>
            <a:ext cx="9595822" cy="4596674"/>
          </a:xfrm>
          <a:prstGeom prst="rect">
            <a:avLst/>
          </a:prstGeom>
        </p:spPr>
      </p:pic>
      <p:pic>
        <p:nvPicPr>
          <p:cNvPr id="2050" name="Picture 2" descr="Gold, Ingots, Golden, Treasure, Bullion, Preciou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5567" y="2984419"/>
            <a:ext cx="4162745" cy="31220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55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339336"/>
            <a:ext cx="9601196" cy="1303867"/>
          </a:xfrm>
        </p:spPr>
        <p:txBody>
          <a:bodyPr/>
          <a:lstStyle/>
          <a:p>
            <a:r>
              <a:rPr lang="pl-PL" dirty="0" smtClean="0"/>
              <a:t>Zagadka 5</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654537" y="1428497"/>
            <a:ext cx="7176712" cy="4957277"/>
          </a:xfrm>
          <a:prstGeom prst="rect">
            <a:avLst/>
          </a:prstGeom>
        </p:spPr>
      </p:pic>
      <p:pic>
        <p:nvPicPr>
          <p:cNvPr id="3074" name="Picture 2" descr="Moon, Sea, Full Moon, Light Reflections, Moonligh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21942" y="2919574"/>
            <a:ext cx="5683565" cy="37890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30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2151" y="411764"/>
            <a:ext cx="9601196" cy="1303867"/>
          </a:xfrm>
        </p:spPr>
        <p:txBody>
          <a:bodyPr/>
          <a:lstStyle/>
          <a:p>
            <a:r>
              <a:rPr lang="pl-PL" dirty="0" smtClean="0"/>
              <a:t>Zagadka 6</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141790" y="715470"/>
            <a:ext cx="4851990" cy="407160"/>
          </a:xfrm>
          <a:prstGeom prst="rect">
            <a:avLst/>
          </a:prstGeom>
        </p:spPr>
      </p:pic>
      <p:pic>
        <p:nvPicPr>
          <p:cNvPr id="5" name="Obraz 4"/>
          <p:cNvPicPr>
            <a:picLocks noChangeAspect="1"/>
          </p:cNvPicPr>
          <p:nvPr/>
        </p:nvPicPr>
        <p:blipFill>
          <a:blip r:embed="rId3"/>
          <a:stretch>
            <a:fillRect/>
          </a:stretch>
        </p:blipFill>
        <p:spPr>
          <a:xfrm>
            <a:off x="141790" y="1122630"/>
            <a:ext cx="4846087" cy="4879818"/>
          </a:xfrm>
          <a:prstGeom prst="rect">
            <a:avLst/>
          </a:prstGeom>
        </p:spPr>
      </p:pic>
      <p:pic>
        <p:nvPicPr>
          <p:cNvPr id="4098" name="Picture 2" descr="Neuschwanstein, Castle, Germany, Landmark, Architectur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25776" y="1581921"/>
            <a:ext cx="6440919" cy="42939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365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86348" y="429871"/>
            <a:ext cx="9601196" cy="1303867"/>
          </a:xfrm>
        </p:spPr>
        <p:txBody>
          <a:bodyPr/>
          <a:lstStyle/>
          <a:p>
            <a:r>
              <a:rPr lang="pl-PL" dirty="0" smtClean="0"/>
              <a:t>Zagadka 7</a:t>
            </a:r>
            <a:endParaRPr lang="pl-PL" dirty="0"/>
          </a:p>
        </p:txBody>
      </p:sp>
      <p:sp>
        <p:nvSpPr>
          <p:cNvPr id="3" name="Symbol zastępczy zawartości 2"/>
          <p:cNvSpPr>
            <a:spLocks noGrp="1"/>
          </p:cNvSpPr>
          <p:nvPr>
            <p:ph idx="1"/>
          </p:nvPr>
        </p:nvSpPr>
        <p:spPr/>
        <p:txBody>
          <a:bodyPr/>
          <a:lstStyle/>
          <a:p>
            <a:endParaRPr lang="pl-PL"/>
          </a:p>
        </p:txBody>
      </p:sp>
      <p:pic>
        <p:nvPicPr>
          <p:cNvPr id="4" name="Obraz 3"/>
          <p:cNvPicPr>
            <a:picLocks noChangeAspect="1"/>
          </p:cNvPicPr>
          <p:nvPr/>
        </p:nvPicPr>
        <p:blipFill>
          <a:blip r:embed="rId2"/>
          <a:stretch>
            <a:fillRect/>
          </a:stretch>
        </p:blipFill>
        <p:spPr>
          <a:xfrm>
            <a:off x="2740182" y="1507787"/>
            <a:ext cx="6566780" cy="4368081"/>
          </a:xfrm>
          <a:prstGeom prst="rect">
            <a:avLst/>
          </a:prstGeom>
        </p:spPr>
      </p:pic>
    </p:spTree>
    <p:extLst>
      <p:ext uri="{BB962C8B-B14F-4D97-AF65-F5344CB8AC3E}">
        <p14:creationId xmlns:p14="http://schemas.microsoft.com/office/powerpoint/2010/main" xmlns="" val="1825022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1197</TotalTime>
  <Words>737</Words>
  <Application>Microsoft Office PowerPoint</Application>
  <PresentationFormat>Niestandardowy</PresentationFormat>
  <Paragraphs>38</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Organiczny</vt:lpstr>
      <vt:lpstr>Slajd 1</vt:lpstr>
      <vt:lpstr>Zagadka 1</vt:lpstr>
      <vt:lpstr>Zagadka 2</vt:lpstr>
      <vt:lpstr>Slajd 4</vt:lpstr>
      <vt:lpstr>Zagadka 3</vt:lpstr>
      <vt:lpstr>Zagadka 4</vt:lpstr>
      <vt:lpstr>Zagadka 5</vt:lpstr>
      <vt:lpstr>Zagadka 6</vt:lpstr>
      <vt:lpstr>Zagadka 7</vt:lpstr>
      <vt:lpstr>podpowiedź</vt:lpstr>
      <vt:lpstr>Zagadka 8</vt:lpstr>
      <vt:lpstr>Zagadka 9</vt:lpstr>
      <vt:lpstr>Zagadka 10</vt:lpstr>
      <vt:lpstr>Zagadka 11</vt:lpstr>
      <vt:lpstr>Zagadka 12</vt:lpstr>
      <vt:lpstr>Slajd 16</vt:lpstr>
      <vt:lpstr>Zagadka 13</vt:lpstr>
      <vt:lpstr>Zagadka 14</vt:lpstr>
      <vt:lpstr>Odpowiedzi:</vt:lpstr>
      <vt:lpstr>Odpowiedzi</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u2too</dc:creator>
  <cp:lastModifiedBy>Małgorzata</cp:lastModifiedBy>
  <cp:revision>40</cp:revision>
  <dcterms:created xsi:type="dcterms:W3CDTF">2020-06-18T15:24:59Z</dcterms:created>
  <dcterms:modified xsi:type="dcterms:W3CDTF">2020-06-24T13:49:34Z</dcterms:modified>
</cp:coreProperties>
</file>